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45"/>
  </p:handoutMasterIdLst>
  <p:sldIdLst>
    <p:sldId id="374" r:id="rId3"/>
    <p:sldId id="376" r:id="rId4"/>
    <p:sldId id="262" r:id="rId6"/>
    <p:sldId id="554" r:id="rId7"/>
    <p:sldId id="324" r:id="rId8"/>
    <p:sldId id="274" r:id="rId9"/>
    <p:sldId id="428" r:id="rId10"/>
    <p:sldId id="429" r:id="rId11"/>
    <p:sldId id="593" r:id="rId12"/>
    <p:sldId id="263" r:id="rId13"/>
    <p:sldId id="465" r:id="rId14"/>
    <p:sldId id="552" r:id="rId15"/>
    <p:sldId id="464" r:id="rId16"/>
    <p:sldId id="498" r:id="rId17"/>
    <p:sldId id="553" r:id="rId18"/>
    <p:sldId id="499" r:id="rId19"/>
    <p:sldId id="500" r:id="rId20"/>
    <p:sldId id="501" r:id="rId21"/>
    <p:sldId id="502" r:id="rId22"/>
    <p:sldId id="529" r:id="rId23"/>
    <p:sldId id="504" r:id="rId24"/>
    <p:sldId id="505" r:id="rId25"/>
    <p:sldId id="506" r:id="rId26"/>
    <p:sldId id="507" r:id="rId27"/>
    <p:sldId id="508" r:id="rId28"/>
    <p:sldId id="530" r:id="rId29"/>
    <p:sldId id="509" r:id="rId30"/>
    <p:sldId id="510" r:id="rId31"/>
    <p:sldId id="511" r:id="rId32"/>
    <p:sldId id="512" r:id="rId33"/>
    <p:sldId id="513" r:id="rId34"/>
    <p:sldId id="592" r:id="rId35"/>
    <p:sldId id="516" r:id="rId36"/>
    <p:sldId id="517" r:id="rId37"/>
    <p:sldId id="531" r:id="rId38"/>
    <p:sldId id="519" r:id="rId39"/>
    <p:sldId id="521" r:id="rId40"/>
    <p:sldId id="522" r:id="rId41"/>
    <p:sldId id="524" r:id="rId42"/>
    <p:sldId id="525" r:id="rId43"/>
    <p:sldId id="52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2"/>
      </p:cViewPr>
      <p:guideLst>
        <p:guide orient="horz" pos="2102"/>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333A5-DA6B-41EE-8620-435A3BDED3B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9E8A7-F413-489B-B758-8A7AC9CAE9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ln>
        </p:spPr>
      </p:sp>
      <p:sp>
        <p:nvSpPr>
          <p:cNvPr id="1208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20836" name="灯片编号占位符 3"/>
          <p:cNvSpPr>
            <a:spLocks noGrp="1"/>
          </p:cNvSpPr>
          <p:nvPr>
            <p:ph type="sldNum" sz="quarter" idx="5"/>
          </p:nvPr>
        </p:nvSpPr>
        <p:spPr bwMode="auto">
          <a:noFill/>
          <a:ln>
            <a:miter lim="800000"/>
          </a:ln>
        </p:spPr>
        <p:txBody>
          <a:bodyPr/>
          <a:lstStyle/>
          <a:p>
            <a:fld id="{2B899CE2-2436-458A-93C9-153DF5A4F875}"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FE45ABE-5962-4B0F-B154-E70E5C660358}" type="datetime1">
              <a:rPr lang="en-US" altLang="zh-CN"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C3433F1-E3A9-456D-976C-F4E66F3C1457}" type="datetime1">
              <a:rPr lang="en-US" altLang="zh-CN"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65BB6D8-99E2-47FC-A62D-9EB2014D3A34}" type="datetime1">
              <a:rPr lang="en-US" altLang="zh-CN"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DD2E137-024A-4D27-BD56-11CC8942BA45}" type="datetime1">
              <a:rPr lang="en-US" altLang="zh-CN"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EDDFE1C2-5449-477E-97C0-592388015B38}" type="datetime1">
              <a:rPr lang="en-US" altLang="zh-CN" smtClean="0"/>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A791D0E-FE81-4305-9E9E-15F0BFA172C8}" type="datetime1">
              <a:rPr lang="en-US" altLang="zh-CN"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E388E198-E815-456D-B6C8-6ECBD2833A71}" type="datetime1">
              <a:rPr lang="en-US" altLang="zh-CN"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2BA63B-C711-4DBC-9A9E-6D44A70DA313}" type="datetime1">
              <a:rPr lang="en-US" altLang="zh-CN"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AA0B1-6749-486B-82C0-5C597646C55D}" type="datetime1">
              <a:rPr lang="en-US" altLang="zh-CN"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2DD48527-0297-44D4-8363-78F14884C5B2}" type="datetime1">
              <a:rPr lang="en-US" altLang="zh-CN" smtClean="0"/>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3794A3E-692C-442E-9D0B-8E8308E9FE8F}" type="datetime1">
              <a:rPr lang="en-US" altLang="zh-CN" smtClean="0"/>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B2EB7AB-4C67-4692-9F44-85CF63154BAA}" type="datetime1">
              <a:rPr lang="en-US" altLang="zh-CN" smtClean="0"/>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8" name="内容占位符 7"/>
          <p:cNvSpPr>
            <a:spLocks noGrp="1"/>
          </p:cNvSpPr>
          <p:nvPr>
            <p:ph idx="1"/>
          </p:nvPr>
        </p:nvSpPr>
        <p:spPr/>
        <p:txBody>
          <a:bodyPr/>
          <a:lstStyle/>
          <a:p>
            <a:endParaRPr lang="zh-CN" altLang="en-US"/>
          </a:p>
        </p:txBody>
      </p:sp>
      <p:sp>
        <p:nvSpPr>
          <p:cNvPr id="4" name="TextBox 3"/>
          <p:cNvSpPr txBox="1"/>
          <p:nvPr/>
        </p:nvSpPr>
        <p:spPr>
          <a:xfrm>
            <a:off x="2609003" y="2787590"/>
            <a:ext cx="8723086" cy="793750"/>
          </a:xfrm>
          <a:prstGeom prst="rect">
            <a:avLst/>
          </a:prstGeom>
          <a:noFill/>
        </p:spPr>
        <p:txBody>
          <a:bodyPr wrap="square">
            <a:spAutoFit/>
          </a:bodyPr>
          <a:lstStyle/>
          <a:p>
            <a:pPr algn="l">
              <a:defRPr/>
            </a:pPr>
            <a:r>
              <a:rPr lang="zh-CN" altLang="zh-CN" sz="4570" b="1" kern="100" dirty="0">
                <a:solidFill>
                  <a:srgbClr val="0070C0"/>
                </a:solidFill>
                <a:latin typeface="方正小标宋_GBK" panose="02000000000000000000" charset="-122"/>
                <a:ea typeface="方正小标宋_GBK" panose="02000000000000000000" charset="-122"/>
                <a:cs typeface="方正小标宋_GBK" panose="02000000000000000000" charset="-122"/>
                <a:sym typeface="+mn-ea"/>
              </a:rPr>
              <a:t>财务报销主要内容及注意事项</a:t>
            </a:r>
            <a:endParaRPr lang="zh-CN" altLang="zh-CN" sz="4570" b="1" kern="100" dirty="0">
              <a:solidFill>
                <a:srgbClr val="0070C0"/>
              </a:solidFill>
              <a:latin typeface="方正小标宋_GBK" panose="02000000000000000000" charset="-122"/>
              <a:ea typeface="方正小标宋_GBK" panose="02000000000000000000" charset="-122"/>
              <a:cs typeface="方正小标宋_GBK" panose="02000000000000000000" charset="-122"/>
              <a:sym typeface="+mn-ea"/>
            </a:endParaRPr>
          </a:p>
        </p:txBody>
      </p:sp>
      <p:sp>
        <p:nvSpPr>
          <p:cNvPr id="7" name="矩形 6"/>
          <p:cNvSpPr/>
          <p:nvPr/>
        </p:nvSpPr>
        <p:spPr>
          <a:xfrm>
            <a:off x="5488940" y="5240020"/>
            <a:ext cx="5843270" cy="398780"/>
          </a:xfrm>
          <a:prstGeom prst="rect">
            <a:avLst/>
          </a:prstGeom>
        </p:spPr>
        <p:txBody>
          <a:bodyPr wrap="square">
            <a:spAutoFit/>
          </a:bodyPr>
          <a:lstStyle/>
          <a:p>
            <a:pPr algn="l">
              <a:defRPr/>
            </a:pPr>
            <a:r>
              <a:rPr lang="en-US" altLang="zh-CN" sz="2000" b="1" dirty="0">
                <a:solidFill>
                  <a:srgbClr val="00B0F0"/>
                </a:solidFill>
                <a:latin typeface="仿宋" panose="02010609060101010101" charset="-122"/>
                <a:ea typeface="仿宋" panose="02010609060101010101" charset="-122"/>
              </a:rPr>
              <a:t>            </a:t>
            </a:r>
            <a:r>
              <a:rPr lang="zh-CN" altLang="en-US" sz="2000" b="1" dirty="0">
                <a:solidFill>
                  <a:srgbClr val="00B0F0"/>
                </a:solidFill>
                <a:latin typeface="仿宋" panose="02010609060101010101" charset="-122"/>
                <a:ea typeface="仿宋" panose="02010609060101010101" charset="-122"/>
              </a:rPr>
              <a:t>广东财经大学财务与国有资产管理处</a:t>
            </a:r>
            <a:endParaRPr lang="zh-CN" altLang="en-US" sz="2000" b="1" dirty="0">
              <a:solidFill>
                <a:srgbClr val="00B0F0"/>
              </a:solidFill>
              <a:latin typeface="仿宋" panose="02010609060101010101" charset="-122"/>
              <a:ea typeface="仿宋" panose="02010609060101010101" charset="-122"/>
            </a:endParaRPr>
          </a:p>
        </p:txBody>
      </p:sp>
      <p:sp>
        <p:nvSpPr>
          <p:cNvPr id="2053" name="TextBox 7"/>
          <p:cNvSpPr txBox="1">
            <a:spLocks noChangeArrowheads="1"/>
          </p:cNvSpPr>
          <p:nvPr/>
        </p:nvSpPr>
        <p:spPr bwMode="auto">
          <a:xfrm>
            <a:off x="8652155" y="5849243"/>
            <a:ext cx="13188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800" dirty="0">
                <a:solidFill>
                  <a:srgbClr val="0070C0"/>
                </a:solidFill>
                <a:latin typeface="微软雅黑" panose="020B0503020204020204" charset="-122"/>
                <a:ea typeface="微软雅黑" panose="020B0503020204020204" charset="-122"/>
              </a:rPr>
              <a:t>2021-12</a:t>
            </a:r>
            <a:r>
              <a:rPr lang="en-US" altLang="zh-CN" sz="1800" dirty="0">
                <a:solidFill>
                  <a:srgbClr val="0070C0"/>
                </a:solidFill>
                <a:latin typeface="微软雅黑" panose="020B0503020204020204" charset="-122"/>
                <a:ea typeface="微软雅黑" panose="020B0503020204020204" charset="-122"/>
                <a:sym typeface="+mn-ea"/>
              </a:rPr>
              <a:t>-3</a:t>
            </a:r>
            <a:endParaRPr lang="en-US" altLang="zh-CN" sz="1800" dirty="0">
              <a:solidFill>
                <a:srgbClr val="0070C0"/>
              </a:solidFill>
              <a:latin typeface="微软雅黑" panose="020B0503020204020204" charset="-122"/>
              <a:ea typeface="微软雅黑" panose="020B0503020204020204" charset="-122"/>
              <a:sym typeface="+mn-ea"/>
            </a:endParaRPr>
          </a:p>
        </p:txBody>
      </p:sp>
      <p:sp>
        <p:nvSpPr>
          <p:cNvPr id="2" name="矩形 1"/>
          <p:cNvSpPr/>
          <p:nvPr/>
        </p:nvSpPr>
        <p:spPr>
          <a:xfrm>
            <a:off x="6636385" y="4528185"/>
            <a:ext cx="3068320" cy="501650"/>
          </a:xfrm>
          <a:prstGeom prst="rect">
            <a:avLst/>
          </a:prstGeom>
        </p:spPr>
        <p:txBody>
          <a:bodyPr wrap="square">
            <a:spAutoFit/>
          </a:bodyPr>
          <a:lstStyle/>
          <a:p>
            <a:pPr algn="r" eaLnBrk="1" hangingPunct="1"/>
            <a:r>
              <a:rPr lang="en-US" altLang="zh-CN" sz="2665"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endParaRPr lang="zh-CN" altLang="en-US" sz="2665"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pic>
        <p:nvPicPr>
          <p:cNvPr id="13324" name="Picture 10" descr="校徽设计201307014 高分辨率 合并 small"/>
          <p:cNvPicPr>
            <a:picLocks noChangeAspect="1"/>
          </p:cNvPicPr>
          <p:nvPr/>
        </p:nvPicPr>
        <p:blipFill>
          <a:blip r:embed="rId1"/>
          <a:stretch>
            <a:fillRect/>
          </a:stretch>
        </p:blipFill>
        <p:spPr>
          <a:xfrm>
            <a:off x="8651905" y="373592"/>
            <a:ext cx="1551819" cy="123794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120" y="873125"/>
            <a:ext cx="11033760" cy="4896485"/>
          </a:xfrm>
          <a:prstGeom prst="rect">
            <a:avLst/>
          </a:prstGeom>
        </p:spPr>
        <p:txBody>
          <a:bodyPr wrap="square">
            <a:spAutoFit/>
          </a:bodyPr>
          <a:lstStyle/>
          <a:p>
            <a:pPr indent="0" defTabSz="914400" fontAlgn="auto">
              <a:lnSpc>
                <a:spcPct val="120000"/>
              </a:lnSpc>
              <a:spcBef>
                <a:spcPts val="1200"/>
              </a:spcBef>
              <a:buClr>
                <a:schemeClr val="accent1">
                  <a:lumMod val="75000"/>
                </a:schemeClr>
              </a:buClr>
              <a:buSzPct val="85000"/>
              <a:buFont typeface="+mj-lt"/>
              <a:buNone/>
            </a:pPr>
            <a:r>
              <a:rPr lang="zh-CN" altLang="en-US"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4</a:t>
            </a:r>
            <a:r>
              <a:rPr lang="zh-CN" altLang="en-US" sz="2800" dirty="0">
                <a:latin typeface="楷体" panose="02010609060101010101" pitchFamily="49" charset="-122"/>
                <a:ea typeface="楷体" panose="02010609060101010101" pitchFamily="49" charset="-122"/>
              </a:rPr>
              <a:t>）</a:t>
            </a:r>
            <a:r>
              <a:rPr lang="en-US" altLang="zh-CN" sz="2800" dirty="0" err="1">
                <a:latin typeface="楷体" panose="02010609060101010101" pitchFamily="49" charset="-122"/>
                <a:ea typeface="楷体" panose="02010609060101010101" pitchFamily="49" charset="-122"/>
                <a:sym typeface="+mn-ea"/>
              </a:rPr>
              <a:t>取得国外票据为外文的，必须将票据的关键内容翻译成中文并由外事管理部门审核签字，涉及汇率换算的，由外事管理部门换算并签字确认</a:t>
            </a:r>
            <a:r>
              <a:rPr lang="en-US" altLang="zh-CN"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5</a:t>
            </a:r>
            <a:r>
              <a:rPr lang="zh-CN" altLang="en-US" sz="2800" dirty="0">
                <a:latin typeface="楷体" panose="02010609060101010101" pitchFamily="49" charset="-122"/>
                <a:ea typeface="楷体" panose="02010609060101010101" pitchFamily="49" charset="-122"/>
                <a:sym typeface="+mn-ea"/>
              </a:rPr>
              <a:t>）</a:t>
            </a:r>
            <a:r>
              <a:rPr lang="zh-CN" altLang="zh-CN" sz="2800" dirty="0">
                <a:latin typeface="楷体" panose="02010609060101010101" pitchFamily="49" charset="-122"/>
                <a:ea typeface="楷体" panose="02010609060101010101" pitchFamily="49" charset="-122"/>
                <a:sym typeface="+mn-ea"/>
              </a:rPr>
              <a:t>项目负责人</a:t>
            </a:r>
            <a:r>
              <a:rPr lang="zh-CN" altLang="zh-CN" sz="2800" dirty="0">
                <a:solidFill>
                  <a:srgbClr val="FF0000"/>
                </a:solidFill>
                <a:latin typeface="楷体" panose="02010609060101010101" pitchFamily="49" charset="-122"/>
                <a:ea typeface="楷体" panose="02010609060101010101" pitchFamily="49" charset="-122"/>
                <a:sym typeface="+mn-ea"/>
              </a:rPr>
              <a:t>配偶、直系亲属</a:t>
            </a:r>
            <a:r>
              <a:rPr lang="zh-CN" altLang="zh-CN" sz="2800" dirty="0">
                <a:latin typeface="楷体" panose="02010609060101010101" pitchFamily="49" charset="-122"/>
                <a:ea typeface="楷体" panose="02010609060101010101" pitchFamily="49" charset="-122"/>
                <a:sym typeface="+mn-ea"/>
              </a:rPr>
              <a:t>的票据、网报确认单中联系人为与项目负责人为同一人的票据和网报确认单中收款人与项目负责人为同一人的票据，除项目负责人签字外，还需要单位负责人签名。</a:t>
            </a:r>
            <a:r>
              <a:rPr lang="zh-CN" altLang="zh-CN" sz="2800" dirty="0">
                <a:solidFill>
                  <a:srgbClr val="FF0000"/>
                </a:solidFill>
                <a:latin typeface="楷体" panose="02010609060101010101" pitchFamily="49" charset="-122"/>
                <a:ea typeface="楷体" panose="02010609060101010101" pitchFamily="49" charset="-122"/>
                <a:sym typeface="+mn-ea"/>
              </a:rPr>
              <a:t>注意：非科研项目的全部支出都需要单位领导审批，由归口管理部门分配到个人的专项经费，归口管理部门未确定支出范围和结构的，由归口管理部门主要负责人审批。</a:t>
            </a:r>
            <a:r>
              <a:rPr lang="zh-CN" altLang="zh-CN"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endParaRPr lang="zh-CN" altLang="zh-CN" sz="2800" dirty="0">
              <a:solidFill>
                <a:srgbClr val="FF0000"/>
              </a:solidFill>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60970" y="124672"/>
            <a:ext cx="1551819" cy="1237948"/>
          </a:xfrm>
          <a:prstGeom prst="rect">
            <a:avLst/>
          </a:prstGeom>
          <a:noFill/>
          <a:ln w="9525">
            <a:noFill/>
          </a:ln>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5083810" y="417830"/>
            <a:ext cx="3366135" cy="690245"/>
          </a:xfrm>
        </p:spPr>
        <p:txBody>
          <a:bodyPr/>
          <a:lstStyle/>
          <a:p>
            <a:r>
              <a:rPr lang="zh-CN" altLang="en-US" sz="2800" b="1" dirty="0">
                <a:solidFill>
                  <a:srgbClr val="FF0000"/>
                </a:solidFill>
                <a:latin typeface="楷体" panose="02010609060101010101" pitchFamily="49" charset="-122"/>
                <a:ea typeface="楷体" panose="02010609060101010101" pitchFamily="49" charset="-122"/>
              </a:rPr>
              <a:t>发票范例（</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12"/>
          </p:nvPr>
        </p:nvSpPr>
        <p:spPr/>
        <p:txBody>
          <a:bodyPr/>
          <a:lstStyle/>
          <a:p>
            <a:fld id="{4FAB73BC-B049-4115-A692-8D63A059BFB8}" type="slidenum">
              <a:rPr lang="en-US" dirty="0"/>
            </a:fld>
            <a:endParaRPr lang="en-US" dirty="0"/>
          </a:p>
        </p:txBody>
      </p:sp>
      <p:pic>
        <p:nvPicPr>
          <p:cNvPr id="4" name="图片 3"/>
          <p:cNvPicPr>
            <a:picLocks noChangeAspect="1"/>
          </p:cNvPicPr>
          <p:nvPr/>
        </p:nvPicPr>
        <p:blipFill>
          <a:blip r:embed="rId1"/>
          <a:stretch>
            <a:fillRect/>
          </a:stretch>
        </p:blipFill>
        <p:spPr>
          <a:xfrm>
            <a:off x="3571240" y="1194435"/>
            <a:ext cx="3677285" cy="2657475"/>
          </a:xfrm>
          <a:prstGeom prst="rect">
            <a:avLst/>
          </a:prstGeom>
        </p:spPr>
      </p:pic>
      <p:pic>
        <p:nvPicPr>
          <p:cNvPr id="5" name="图片 4"/>
          <p:cNvPicPr>
            <a:picLocks noChangeAspect="1"/>
          </p:cNvPicPr>
          <p:nvPr/>
        </p:nvPicPr>
        <p:blipFill>
          <a:blip r:embed="rId2"/>
          <a:stretch>
            <a:fillRect/>
          </a:stretch>
        </p:blipFill>
        <p:spPr>
          <a:xfrm>
            <a:off x="3570605" y="3938270"/>
            <a:ext cx="3677920" cy="2757805"/>
          </a:xfrm>
          <a:prstGeom prst="rect">
            <a:avLst/>
          </a:prstGeom>
        </p:spPr>
      </p:pic>
      <p:pic>
        <p:nvPicPr>
          <p:cNvPr id="13324" name="Picture 10" descr="校徽设计201307014 高分辨率 合并 small"/>
          <p:cNvPicPr>
            <a:picLocks noChangeAspect="1"/>
          </p:cNvPicPr>
          <p:nvPr/>
        </p:nvPicPr>
        <p:blipFill>
          <a:blip r:embed="rId3"/>
          <a:stretch>
            <a:fillRect/>
          </a:stretch>
        </p:blipFill>
        <p:spPr>
          <a:xfrm>
            <a:off x="10041285" y="143722"/>
            <a:ext cx="1551819" cy="1237948"/>
          </a:xfrm>
          <a:prstGeom prst="rect">
            <a:avLst/>
          </a:prstGeom>
          <a:noFill/>
          <a:ln w="9525">
            <a:noFill/>
          </a:ln>
        </p:spPr>
      </p:pic>
      <p:pic>
        <p:nvPicPr>
          <p:cNvPr id="6" name="图片 5" descr="f320d2c56242db5d91cc2ef8b420f3a"/>
          <p:cNvPicPr>
            <a:picLocks noChangeAspect="1"/>
          </p:cNvPicPr>
          <p:nvPr/>
        </p:nvPicPr>
        <p:blipFill>
          <a:blip r:embed="rId4"/>
          <a:stretch>
            <a:fillRect/>
          </a:stretch>
        </p:blipFill>
        <p:spPr>
          <a:xfrm>
            <a:off x="7741920" y="1544955"/>
            <a:ext cx="3990975" cy="4959985"/>
          </a:xfrm>
          <a:prstGeom prst="rect">
            <a:avLst/>
          </a:prstGeom>
        </p:spPr>
      </p:pic>
      <p:sp>
        <p:nvSpPr>
          <p:cNvPr id="7" name="文本框 6"/>
          <p:cNvSpPr txBox="1"/>
          <p:nvPr/>
        </p:nvSpPr>
        <p:spPr>
          <a:xfrm>
            <a:off x="279527" y="1311688"/>
            <a:ext cx="3072765" cy="3234690"/>
          </a:xfrm>
          <a:prstGeom prst="rect">
            <a:avLst/>
          </a:prstGeom>
          <a:noFill/>
        </p:spPr>
        <p:txBody>
          <a:bodyPr wrap="square" rtlCol="0" anchor="t">
            <a:spAutoFit/>
          </a:bodyPr>
          <a:lstStyle/>
          <a:p>
            <a:pPr indent="0" defTabSz="914400" fontAlgn="auto">
              <a:lnSpc>
                <a:spcPct val="120000"/>
              </a:lnSpc>
              <a:spcBef>
                <a:spcPts val="1200"/>
              </a:spcBef>
              <a:buClr>
                <a:schemeClr val="accent1">
                  <a:lumMod val="75000"/>
                </a:schemeClr>
              </a:buClr>
              <a:buSzPct val="85000"/>
              <a:buFont typeface="+mj-lt"/>
              <a:buNone/>
            </a:pPr>
            <a:r>
              <a:rPr lang="zh-CN" altLang="zh-CN" dirty="0">
                <a:latin typeface="楷体" panose="02010609060101010101" pitchFamily="49" charset="-122"/>
                <a:ea typeface="楷体" panose="02010609060101010101" pitchFamily="49" charset="-122"/>
                <a:sym typeface="+mn-ea"/>
              </a:rPr>
              <a:t> </a:t>
            </a:r>
            <a:r>
              <a:rPr lang="en-US" altLang="zh-CN" dirty="0">
                <a:latin typeface="楷体" panose="02010609060101010101" pitchFamily="49" charset="-122"/>
                <a:ea typeface="楷体" panose="02010609060101010101" pitchFamily="49" charset="-122"/>
                <a:sym typeface="+mn-ea"/>
              </a:rPr>
              <a:t> </a:t>
            </a:r>
            <a:r>
              <a:rPr lang="en-US" altLang="zh-CN" dirty="0">
                <a:solidFill>
                  <a:schemeClr val="tx1"/>
                </a:solidFill>
                <a:latin typeface="楷体" panose="02010609060101010101" pitchFamily="49" charset="-122"/>
                <a:ea typeface="楷体" panose="02010609060101010101" pitchFamily="49" charset="-122"/>
                <a:sym typeface="+mn-ea"/>
              </a:rPr>
              <a:t> </a:t>
            </a:r>
            <a:r>
              <a:rPr lang="zh-CN" altLang="en-US" dirty="0">
                <a:solidFill>
                  <a:schemeClr val="tx1"/>
                </a:solidFill>
                <a:latin typeface="楷体" panose="02010609060101010101" pitchFamily="49" charset="-122"/>
                <a:ea typeface="楷体" panose="02010609060101010101" pitchFamily="49" charset="-122"/>
                <a:sym typeface="+mn-ea"/>
              </a:rPr>
              <a:t>（</a:t>
            </a:r>
            <a:r>
              <a:rPr lang="en-US" altLang="zh-CN" dirty="0">
                <a:solidFill>
                  <a:schemeClr val="tx1"/>
                </a:solidFill>
                <a:latin typeface="楷体" panose="02010609060101010101" pitchFamily="49" charset="-122"/>
                <a:ea typeface="楷体" panose="02010609060101010101" pitchFamily="49" charset="-122"/>
                <a:sym typeface="+mn-ea"/>
              </a:rPr>
              <a:t>6</a:t>
            </a:r>
            <a:r>
              <a:rPr lang="zh-CN" altLang="en-US" dirty="0">
                <a:solidFill>
                  <a:schemeClr val="tx1"/>
                </a:solidFill>
                <a:latin typeface="楷体" panose="02010609060101010101" pitchFamily="49" charset="-122"/>
                <a:ea typeface="楷体" panose="02010609060101010101" pitchFamily="49" charset="-122"/>
                <a:sym typeface="+mn-ea"/>
              </a:rPr>
              <a:t>）</a:t>
            </a:r>
            <a:r>
              <a:rPr lang="zh-CN" altLang="zh-CN" dirty="0">
                <a:solidFill>
                  <a:schemeClr val="tx1"/>
                </a:solidFill>
                <a:latin typeface="楷体" panose="02010609060101010101" pitchFamily="49" charset="-122"/>
                <a:ea typeface="楷体" panose="02010609060101010101" pitchFamily="49" charset="-122"/>
                <a:sym typeface="+mn-ea"/>
              </a:rPr>
              <a:t>电子发票的打印大小不能小于A4纸的</a:t>
            </a:r>
            <a:r>
              <a:rPr lang="zh-CN" altLang="zh-CN" dirty="0">
                <a:solidFill>
                  <a:srgbClr val="FF0000"/>
                </a:solidFill>
                <a:latin typeface="楷体" panose="02010609060101010101" pitchFamily="49" charset="-122"/>
                <a:ea typeface="楷体" panose="02010609060101010101" pitchFamily="49" charset="-122"/>
                <a:sym typeface="+mn-ea"/>
              </a:rPr>
              <a:t>二分之一</a:t>
            </a:r>
            <a:r>
              <a:rPr lang="zh-CN" altLang="zh-CN" dirty="0">
                <a:solidFill>
                  <a:schemeClr val="tx1"/>
                </a:solidFill>
                <a:latin typeface="楷体" panose="02010609060101010101" pitchFamily="49" charset="-122"/>
                <a:ea typeface="楷体" panose="02010609060101010101" pitchFamily="49" charset="-122"/>
                <a:sym typeface="+mn-ea"/>
              </a:rPr>
              <a:t>，支付凭证的打印大小不能小于A4纸的</a:t>
            </a:r>
            <a:r>
              <a:rPr lang="zh-CN" altLang="zh-CN" dirty="0">
                <a:solidFill>
                  <a:srgbClr val="FF0000"/>
                </a:solidFill>
                <a:latin typeface="楷体" panose="02010609060101010101" pitchFamily="49" charset="-122"/>
                <a:ea typeface="楷体" panose="02010609060101010101" pitchFamily="49" charset="-122"/>
                <a:sym typeface="+mn-ea"/>
              </a:rPr>
              <a:t>四分之一</a:t>
            </a:r>
            <a:r>
              <a:rPr lang="zh-CN" altLang="zh-CN" dirty="0">
                <a:solidFill>
                  <a:schemeClr val="tx1"/>
                </a:solidFill>
                <a:latin typeface="楷体" panose="02010609060101010101" pitchFamily="49" charset="-122"/>
                <a:ea typeface="楷体" panose="02010609060101010101" pitchFamily="49" charset="-122"/>
                <a:sym typeface="+mn-ea"/>
              </a:rPr>
              <a:t>。</a:t>
            </a:r>
            <a:r>
              <a:rPr lang="zh-CN" altLang="zh-CN" dirty="0">
                <a:latin typeface="楷体" panose="02010609060101010101" pitchFamily="49" charset="-122"/>
                <a:ea typeface="楷体" panose="02010609060101010101" pitchFamily="49" charset="-122"/>
                <a:sym typeface="+mn-ea"/>
              </a:rPr>
              <a:t>    </a:t>
            </a:r>
            <a:endParaRPr lang="zh-CN" altLang="zh-CN" dirty="0">
              <a:latin typeface="楷体" panose="02010609060101010101" pitchFamily="49" charset="-122"/>
              <a:ea typeface="楷体" panose="02010609060101010101" pitchFamily="49" charset="-122"/>
              <a:sym typeface="+mn-ea"/>
            </a:endParaRPr>
          </a:p>
          <a:p>
            <a:pPr indent="0" defTabSz="914400" fontAlgn="auto">
              <a:lnSpc>
                <a:spcPct val="120000"/>
              </a:lnSpc>
              <a:spcBef>
                <a:spcPts val="1200"/>
              </a:spcBef>
              <a:buClr>
                <a:schemeClr val="accent1">
                  <a:lumMod val="75000"/>
                </a:schemeClr>
              </a:buClr>
              <a:buSzPct val="85000"/>
              <a:buFont typeface="+mj-lt"/>
              <a:buNone/>
            </a:pPr>
            <a:r>
              <a:rPr lang="zh-CN" altLang="zh-CN" dirty="0">
                <a:latin typeface="楷体" panose="02010609060101010101" pitchFamily="49" charset="-122"/>
                <a:ea typeface="楷体" panose="02010609060101010101" pitchFamily="49" charset="-122"/>
                <a:sym typeface="+mn-ea"/>
              </a:rPr>
              <a:t> </a:t>
            </a:r>
            <a:r>
              <a:rPr lang="en-US" altLang="zh-CN" dirty="0">
                <a:latin typeface="楷体" panose="02010609060101010101" pitchFamily="49" charset="-122"/>
                <a:ea typeface="楷体" panose="02010609060101010101" pitchFamily="49" charset="-122"/>
                <a:sym typeface="+mn-ea"/>
              </a:rPr>
              <a:t>   </a:t>
            </a:r>
            <a:r>
              <a:rPr lang="zh-CN" altLang="en-US" dirty="0">
                <a:latin typeface="楷体" panose="02010609060101010101" pitchFamily="49" charset="-122"/>
                <a:ea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sym typeface="+mn-ea"/>
              </a:rPr>
              <a:t>7</a:t>
            </a:r>
            <a:r>
              <a:rPr lang="zh-CN" altLang="en-US" dirty="0">
                <a:latin typeface="楷体" panose="02010609060101010101" pitchFamily="49" charset="-122"/>
                <a:ea typeface="楷体" panose="02010609060101010101" pitchFamily="49" charset="-122"/>
                <a:sym typeface="+mn-ea"/>
              </a:rPr>
              <a:t>）</a:t>
            </a:r>
            <a:r>
              <a:rPr lang="zh-CN" altLang="zh-CN" dirty="0">
                <a:solidFill>
                  <a:srgbClr val="FF0000"/>
                </a:solidFill>
                <a:latin typeface="楷体" panose="02010609060101010101" pitchFamily="49" charset="-122"/>
                <a:ea typeface="楷体" panose="02010609060101010101" pitchFamily="49" charset="-122"/>
                <a:sym typeface="+mn-ea"/>
              </a:rPr>
              <a:t>不能用签名章盖代替手签</a:t>
            </a:r>
            <a:r>
              <a:rPr lang="zh-CN" altLang="zh-CN" dirty="0">
                <a:latin typeface="楷体" panose="02010609060101010101" pitchFamily="49" charset="-122"/>
                <a:ea typeface="楷体" panose="02010609060101010101" pitchFamily="49" charset="-122"/>
                <a:sym typeface="+mn-ea"/>
              </a:rPr>
              <a:t>，签名要写在发票备注栏上。</a:t>
            </a:r>
            <a:r>
              <a:rPr lang="zh-CN" altLang="zh-CN" dirty="0">
                <a:solidFill>
                  <a:srgbClr val="FF0000"/>
                </a:solidFill>
                <a:latin typeface="楷体" panose="02010609060101010101" pitchFamily="49" charset="-122"/>
                <a:ea typeface="楷体" panose="02010609060101010101" pitchFamily="49" charset="-122"/>
                <a:sym typeface="+mn-ea"/>
              </a:rPr>
              <a:t>注意：不要在发票上写事由，签名不能遮盖有效信息。</a:t>
            </a:r>
            <a:endParaRPr lang="zh-CN" altLang="zh-CN"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1370330" y="915035"/>
            <a:ext cx="6499860" cy="690245"/>
          </a:xfrm>
        </p:spPr>
        <p:txBody>
          <a:bodyPr/>
          <a:lstStyle/>
          <a:p>
            <a:r>
              <a:rPr lang="zh-CN" altLang="en-US" sz="2800" b="1" dirty="0">
                <a:solidFill>
                  <a:srgbClr val="FF0000"/>
                </a:solidFill>
                <a:latin typeface="楷体" panose="02010609060101010101" pitchFamily="49" charset="-122"/>
                <a:ea typeface="楷体" panose="02010609060101010101" pitchFamily="49" charset="-122"/>
              </a:rPr>
              <a:t>错误做法（×）</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pic>
        <p:nvPicPr>
          <p:cNvPr id="6" name="图片 5" descr="749c063d18c429c9d86eaa939d9ff5b"/>
          <p:cNvPicPr>
            <a:picLocks noChangeAspect="1"/>
          </p:cNvPicPr>
          <p:nvPr/>
        </p:nvPicPr>
        <p:blipFill>
          <a:blip r:embed="rId2"/>
          <a:srcRect l="1545" t="-1311" r="1414" b="24120"/>
          <a:stretch>
            <a:fillRect/>
          </a:stretch>
        </p:blipFill>
        <p:spPr>
          <a:xfrm>
            <a:off x="1245235" y="1717040"/>
            <a:ext cx="4226560" cy="4485005"/>
          </a:xfrm>
          <a:prstGeom prst="rect">
            <a:avLst/>
          </a:prstGeom>
        </p:spPr>
      </p:pic>
      <p:pic>
        <p:nvPicPr>
          <p:cNvPr id="8" name="图片 7" descr="f3ca321a826d3e5273daf9521e2752e"/>
          <p:cNvPicPr>
            <a:picLocks noChangeAspect="1"/>
          </p:cNvPicPr>
          <p:nvPr/>
        </p:nvPicPr>
        <p:blipFill>
          <a:blip r:embed="rId3"/>
          <a:stretch>
            <a:fillRect/>
          </a:stretch>
        </p:blipFill>
        <p:spPr>
          <a:xfrm>
            <a:off x="7186930" y="1724660"/>
            <a:ext cx="3398520" cy="4533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120" y="470535"/>
            <a:ext cx="11033760" cy="4258666"/>
          </a:xfrm>
          <a:prstGeom prst="rect">
            <a:avLst/>
          </a:prstGeom>
        </p:spPr>
        <p:txBody>
          <a:bodyPr wrap="square">
            <a:spAutoFit/>
          </a:bodyPr>
          <a:lstStyle/>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endParaRPr lang="en-US"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8</a:t>
            </a:r>
            <a:r>
              <a:rPr lang="zh-CN" altLang="en-US"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涉及到政府采购物品需</a:t>
            </a:r>
            <a:r>
              <a:rPr lang="zh-CN" altLang="zh-CN" sz="2800" dirty="0">
                <a:solidFill>
                  <a:srgbClr val="FF0000"/>
                </a:solidFill>
                <a:latin typeface="楷体" panose="02010609060101010101" pitchFamily="49" charset="-122"/>
                <a:ea typeface="楷体" panose="02010609060101010101" pitchFamily="49" charset="-122"/>
              </a:rPr>
              <a:t>采购与招投标中心</a:t>
            </a:r>
            <a:r>
              <a:rPr lang="zh-CN" altLang="zh-CN" sz="2800" dirty="0">
                <a:latin typeface="楷体" panose="02010609060101010101" pitchFamily="49" charset="-122"/>
                <a:ea typeface="楷体" panose="02010609060101010101" pitchFamily="49" charset="-122"/>
              </a:rPr>
              <a:t>审签；单价超过200元的物品需要办理</a:t>
            </a:r>
            <a:r>
              <a:rPr lang="zh-CN" altLang="zh-CN" sz="2800" dirty="0">
                <a:solidFill>
                  <a:srgbClr val="FF0000"/>
                </a:solidFill>
                <a:latin typeface="楷体" panose="02010609060101010101" pitchFamily="49" charset="-122"/>
                <a:ea typeface="楷体" panose="02010609060101010101" pitchFamily="49" charset="-122"/>
              </a:rPr>
              <a:t>低值易耗品</a:t>
            </a:r>
            <a:r>
              <a:rPr lang="zh-CN" altLang="zh-CN" sz="2800" dirty="0">
                <a:latin typeface="楷体" panose="02010609060101010101" pitchFamily="49" charset="-122"/>
                <a:ea typeface="楷体" panose="02010609060101010101" pitchFamily="49" charset="-122"/>
              </a:rPr>
              <a:t>手续。</a:t>
            </a:r>
            <a:endParaRPr lang="zh-CN"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9</a:t>
            </a:r>
            <a:r>
              <a:rPr lang="zh-CN" altLang="en-US"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金额超过</a:t>
            </a:r>
            <a:r>
              <a:rPr lang="zh-CN" altLang="zh-CN" sz="2800" dirty="0">
                <a:solidFill>
                  <a:srgbClr val="FF0000"/>
                </a:solidFill>
                <a:latin typeface="楷体" panose="02010609060101010101" pitchFamily="49" charset="-122"/>
                <a:ea typeface="楷体" panose="02010609060101010101" pitchFamily="49" charset="-122"/>
              </a:rPr>
              <a:t>1万元</a:t>
            </a:r>
            <a:r>
              <a:rPr lang="zh-CN" altLang="zh-CN" sz="2800" dirty="0">
                <a:latin typeface="楷体" panose="02010609060101010101" pitchFamily="49" charset="-122"/>
                <a:ea typeface="楷体" panose="02010609060101010101" pitchFamily="49" charset="-122"/>
              </a:rPr>
              <a:t>的发票需提供学校（工会）与对方单位签订的合同。</a:t>
            </a:r>
            <a:r>
              <a:rPr lang="zh-CN" altLang="zh-CN" sz="2800" dirty="0">
                <a:solidFill>
                  <a:srgbClr val="00B0F0"/>
                </a:solidFill>
                <a:latin typeface="楷体" panose="02010609060101010101" pitchFamily="49" charset="-122"/>
                <a:ea typeface="楷体" panose="02010609060101010101" pitchFamily="49" charset="-122"/>
              </a:rPr>
              <a:t>注意：同一天同一地方的票据累计超过1万元的也需签合同。</a:t>
            </a:r>
            <a:endParaRPr lang="zh-CN" altLang="zh-CN" sz="2800" dirty="0">
              <a:solidFill>
                <a:srgbClr val="00B0F0"/>
              </a:solidFill>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zh-CN"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127645" y="57362"/>
            <a:ext cx="1551819" cy="1237948"/>
          </a:xfrm>
          <a:prstGeom prst="rect">
            <a:avLst/>
          </a:prstGeom>
          <a:noFill/>
          <a:ln w="9525">
            <a:noFill/>
          </a:ln>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5332" y="1150207"/>
            <a:ext cx="11156950" cy="4558030"/>
          </a:xfrm>
          <a:prstGeom prst="rect">
            <a:avLst/>
          </a:prstGeom>
        </p:spPr>
        <p:txBody>
          <a:bodyPr wrap="square">
            <a:spAutoFit/>
          </a:bodyPr>
          <a:lstStyle/>
          <a:p>
            <a:pPr lvl="0" indent="0" fontAlgn="auto">
              <a:lnSpc>
                <a:spcPct val="150000"/>
              </a:lnSpc>
              <a:buFont typeface="+mj-lt"/>
              <a:buNone/>
            </a:pPr>
            <a:r>
              <a:rPr lang="zh-CN" altLang="en-US" sz="2800" dirty="0">
                <a:solidFill>
                  <a:srgbClr val="FF0000"/>
                </a:solidFill>
                <a:latin typeface="楷体" panose="02010609060101010101" pitchFamily="49" charset="-122"/>
                <a:ea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sym typeface="+mn-ea"/>
              </a:rPr>
              <a:t>（二）日常报销模块下的具体内容及注意事项</a:t>
            </a:r>
            <a:r>
              <a:rPr lang="zh-CN" altLang="en-US" sz="2800" b="1" dirty="0">
                <a:solidFill>
                  <a:schemeClr val="accent1"/>
                </a:solidFill>
                <a:latin typeface="楷体" panose="02010609060101010101" pitchFamily="49" charset="-122"/>
                <a:ea typeface="楷体" panose="02010609060101010101" pitchFamily="49" charset="-122"/>
                <a:sym typeface="+mn-ea"/>
              </a:rPr>
              <a:t>（共</a:t>
            </a:r>
            <a:r>
              <a:rPr lang="en-US" altLang="zh-CN" sz="2800" b="1" dirty="0">
                <a:solidFill>
                  <a:schemeClr val="accent1"/>
                </a:solidFill>
                <a:latin typeface="楷体" panose="02010609060101010101" pitchFamily="49" charset="-122"/>
                <a:ea typeface="楷体" panose="02010609060101010101" pitchFamily="49" charset="-122"/>
                <a:sym typeface="+mn-ea"/>
              </a:rPr>
              <a:t>24</a:t>
            </a:r>
            <a:r>
              <a:rPr lang="zh-CN" altLang="en-US" sz="2800" b="1" dirty="0">
                <a:solidFill>
                  <a:schemeClr val="accent1"/>
                </a:solidFill>
                <a:latin typeface="楷体" panose="02010609060101010101" pitchFamily="49" charset="-122"/>
                <a:ea typeface="楷体" panose="02010609060101010101" pitchFamily="49" charset="-122"/>
                <a:sym typeface="+mn-ea"/>
              </a:rPr>
              <a:t>个模块）</a:t>
            </a:r>
            <a:endParaRPr lang="zh-CN" altLang="en-US" sz="2800" b="1" dirty="0">
              <a:solidFill>
                <a:schemeClr val="accent1"/>
              </a:solidFill>
              <a:latin typeface="楷体" panose="02010609060101010101" pitchFamily="49" charset="-122"/>
              <a:ea typeface="楷体" panose="02010609060101010101" pitchFamily="49" charset="-122"/>
            </a:endParaRPr>
          </a:p>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1.办公费</a:t>
            </a:r>
            <a:endParaRPr lang="zh-CN" altLang="en-US" sz="2800" dirty="0">
              <a:latin typeface="楷体" panose="02010609060101010101" pitchFamily="49" charset="-122"/>
              <a:ea typeface="楷体" panose="02010609060101010101" pitchFamily="49" charset="-122"/>
            </a:endParaRPr>
          </a:p>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sym typeface="+mn-ea"/>
              </a:rPr>
              <a:t>日常办公用品购置等</a:t>
            </a:r>
            <a:endParaRPr lang="en-US" altLang="zh-CN" sz="2800" dirty="0">
              <a:latin typeface="楷体" panose="02010609060101010101" pitchFamily="49" charset="-122"/>
              <a:ea typeface="楷体" panose="02010609060101010101" pitchFamily="49" charset="-122"/>
              <a:sym typeface="+mn-ea"/>
            </a:endParaRPr>
          </a:p>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sym typeface="+mn-ea"/>
              </a:rPr>
              <a:t>购物发票需提供发票系统打印的</a:t>
            </a:r>
            <a:r>
              <a:rPr lang="zh-CN" altLang="en-US" sz="2800" dirty="0">
                <a:solidFill>
                  <a:srgbClr val="FF0000"/>
                </a:solidFill>
                <a:latin typeface="楷体" panose="02010609060101010101" pitchFamily="49" charset="-122"/>
                <a:ea typeface="楷体" panose="02010609060101010101" pitchFamily="49" charset="-122"/>
                <a:sym typeface="+mn-ea"/>
              </a:rPr>
              <a:t>明细清单</a:t>
            </a:r>
            <a:r>
              <a:rPr lang="zh-CN" altLang="en-US" sz="2800" dirty="0">
                <a:latin typeface="楷体" panose="02010609060101010101" pitchFamily="49" charset="-122"/>
                <a:ea typeface="楷体" panose="02010609060101010101" pitchFamily="49" charset="-122"/>
                <a:sym typeface="+mn-ea"/>
              </a:rPr>
              <a:t>和经办人、证明人签名；与工作</a:t>
            </a:r>
            <a:r>
              <a:rPr lang="zh-CN" altLang="en-US" sz="2800" dirty="0">
                <a:solidFill>
                  <a:srgbClr val="FF0000"/>
                </a:solidFill>
                <a:latin typeface="楷体" panose="02010609060101010101" pitchFamily="49" charset="-122"/>
                <a:ea typeface="楷体" panose="02010609060101010101" pitchFamily="49" charset="-122"/>
                <a:sym typeface="+mn-ea"/>
              </a:rPr>
              <a:t>无相关性的图书</a:t>
            </a:r>
            <a:r>
              <a:rPr lang="zh-CN" altLang="en-US" sz="2800" dirty="0">
                <a:latin typeface="楷体" panose="02010609060101010101" pitchFamily="49" charset="-122"/>
                <a:ea typeface="楷体" panose="02010609060101010101" pitchFamily="49" charset="-122"/>
                <a:sym typeface="+mn-ea"/>
              </a:rPr>
              <a:t>等不能报销（如幼中小学学习书籍等）；墨粉、硒鼓、专用纸张、灯泡等以及标准以下的移动硬盘、内存条等在</a:t>
            </a:r>
            <a:r>
              <a:rPr lang="zh-CN" altLang="en-US" sz="2800" dirty="0">
                <a:solidFill>
                  <a:srgbClr val="FF0000"/>
                </a:solidFill>
                <a:latin typeface="楷体" panose="02010609060101010101" pitchFamily="49" charset="-122"/>
                <a:ea typeface="楷体" panose="02010609060101010101" pitchFamily="49" charset="-122"/>
                <a:sym typeface="+mn-ea"/>
              </a:rPr>
              <a:t>专用材料模块</a:t>
            </a:r>
            <a:r>
              <a:rPr lang="zh-CN" altLang="en-US" sz="2800" dirty="0">
                <a:latin typeface="楷体" panose="02010609060101010101" pitchFamily="49" charset="-122"/>
                <a:ea typeface="楷体" panose="02010609060101010101" pitchFamily="49" charset="-122"/>
                <a:sym typeface="+mn-ea"/>
              </a:rPr>
              <a:t>填报，不在此模块报销。</a:t>
            </a:r>
            <a:endParaRPr lang="zh-CN" altLang="en-US" sz="28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pPr algn="l"/>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682" y="575945"/>
            <a:ext cx="10596447" cy="3807460"/>
          </a:xfrm>
          <a:prstGeom prst="rect">
            <a:avLst/>
          </a:prstGeom>
        </p:spPr>
        <p:txBody>
          <a:bodyPr wrap="square">
            <a:spAutoFit/>
          </a:bodyPr>
          <a:lstStyle/>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  涉及固定资产采购的，在</a:t>
            </a:r>
            <a:r>
              <a:rPr lang="zh-CN" altLang="zh-CN" sz="2800" dirty="0">
                <a:solidFill>
                  <a:srgbClr val="FF0000"/>
                </a:solidFill>
                <a:latin typeface="楷体" panose="02010609060101010101" pitchFamily="49" charset="-122"/>
                <a:ea typeface="楷体" panose="02010609060101010101" pitchFamily="49" charset="-122"/>
              </a:rPr>
              <a:t>固定资产模块</a:t>
            </a:r>
            <a:r>
              <a:rPr lang="zh-CN" altLang="zh-CN" sz="2800" dirty="0">
                <a:latin typeface="楷体" panose="02010609060101010101" pitchFamily="49" charset="-122"/>
                <a:ea typeface="楷体" panose="02010609060101010101" pitchFamily="49" charset="-122"/>
              </a:rPr>
              <a:t>报销，需要办理</a:t>
            </a:r>
            <a:r>
              <a:rPr lang="zh-CN" altLang="zh-CN" sz="2800" dirty="0">
                <a:solidFill>
                  <a:srgbClr val="FF0000"/>
                </a:solidFill>
                <a:latin typeface="楷体" panose="02010609060101010101" pitchFamily="49" charset="-122"/>
                <a:ea typeface="楷体" panose="02010609060101010101" pitchFamily="49" charset="-122"/>
              </a:rPr>
              <a:t>固定资报增</a:t>
            </a:r>
            <a:r>
              <a:rPr lang="zh-CN" altLang="zh-CN" sz="2800" dirty="0">
                <a:latin typeface="楷体" panose="02010609060101010101" pitchFamily="49" charset="-122"/>
                <a:ea typeface="楷体" panose="02010609060101010101" pitchFamily="49" charset="-122"/>
              </a:rPr>
              <a:t>手续，并附上</a:t>
            </a:r>
            <a:r>
              <a:rPr lang="zh-CN" altLang="zh-CN" sz="2800" dirty="0">
                <a:solidFill>
                  <a:srgbClr val="FF0000"/>
                </a:solidFill>
                <a:latin typeface="楷体" panose="02010609060101010101" pitchFamily="49" charset="-122"/>
                <a:ea typeface="楷体" panose="02010609060101010101" pitchFamily="49" charset="-122"/>
                <a:sym typeface="+mn-ea"/>
              </a:rPr>
              <a:t>固定资产</a:t>
            </a:r>
            <a:r>
              <a:rPr lang="zh-CN" altLang="zh-CN" sz="2800" dirty="0">
                <a:solidFill>
                  <a:srgbClr val="FF0000"/>
                </a:solidFill>
                <a:latin typeface="楷体" panose="02010609060101010101" pitchFamily="49" charset="-122"/>
                <a:ea typeface="楷体" panose="02010609060101010101" pitchFamily="49" charset="-122"/>
              </a:rPr>
              <a:t>报增审批表</a:t>
            </a:r>
            <a:r>
              <a:rPr lang="zh-CN" altLang="zh-CN" sz="2800" dirty="0">
                <a:solidFill>
                  <a:schemeClr val="tx1"/>
                </a:solidFill>
                <a:latin typeface="楷体" panose="02010609060101010101" pitchFamily="49" charset="-122"/>
                <a:ea typeface="楷体" panose="02010609060101010101" pitchFamily="49" charset="-122"/>
              </a:rPr>
              <a:t>和</a:t>
            </a:r>
            <a:r>
              <a:rPr lang="zh-CN" altLang="zh-CN" sz="2800" dirty="0">
                <a:solidFill>
                  <a:srgbClr val="FF0000"/>
                </a:solidFill>
                <a:latin typeface="楷体" panose="02010609060101010101" pitchFamily="49" charset="-122"/>
                <a:ea typeface="楷体" panose="02010609060101010101" pitchFamily="49" charset="-122"/>
              </a:rPr>
              <a:t>报增单</a:t>
            </a:r>
            <a:r>
              <a:rPr lang="zh-CN" altLang="en-US" sz="2800" dirty="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zh-CN" altLang="zh-CN" sz="2800" dirty="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endParaRPr lang="zh-CN" altLang="zh-CN" sz="2800" dirty="0">
              <a:solidFill>
                <a:srgbClr val="00B0F0"/>
              </a:solidFill>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zh-CN"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127645" y="57362"/>
            <a:ext cx="1551819" cy="1237948"/>
          </a:xfrm>
          <a:prstGeom prst="rect">
            <a:avLst/>
          </a:prstGeom>
          <a:noFill/>
          <a:ln w="9525">
            <a:noFill/>
          </a:ln>
        </p:spPr>
      </p:pic>
      <p:pic>
        <p:nvPicPr>
          <p:cNvPr id="7" name="图片 6" descr="e3f04f581323a4f2614f7d3d1197f93"/>
          <p:cNvPicPr>
            <a:picLocks noChangeAspect="1"/>
          </p:cNvPicPr>
          <p:nvPr/>
        </p:nvPicPr>
        <p:blipFill>
          <a:blip r:embed="rId2"/>
          <a:srcRect t="6406" r="-939"/>
          <a:stretch>
            <a:fillRect/>
          </a:stretch>
        </p:blipFill>
        <p:spPr>
          <a:xfrm>
            <a:off x="929640" y="1942465"/>
            <a:ext cx="7983220" cy="3191510"/>
          </a:xfrm>
          <a:prstGeom prst="rect">
            <a:avLst/>
          </a:prstGeom>
        </p:spPr>
      </p:pic>
      <p:pic>
        <p:nvPicPr>
          <p:cNvPr id="8" name="图片 7" descr="9e83e0f2bc81702d50bb1660a11f31f"/>
          <p:cNvPicPr>
            <a:picLocks noChangeAspect="1"/>
          </p:cNvPicPr>
          <p:nvPr/>
        </p:nvPicPr>
        <p:blipFill>
          <a:blip r:embed="rId3"/>
          <a:srcRect l="6770" t="-10465" r="-6252" b="47756"/>
          <a:stretch>
            <a:fillRect/>
          </a:stretch>
        </p:blipFill>
        <p:spPr>
          <a:xfrm>
            <a:off x="929640" y="4608195"/>
            <a:ext cx="9441180" cy="1951990"/>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625" y="584200"/>
            <a:ext cx="10972800" cy="5436870"/>
          </a:xfrm>
          <a:prstGeom prst="rect">
            <a:avLst/>
          </a:prstGeom>
        </p:spPr>
        <p:txBody>
          <a:bodyPr wrap="square">
            <a:spAutoFit/>
          </a:bodyPr>
          <a:lstStyle/>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8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.打印复印冲印费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复印费、打印费、装订费、冲印费等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发票要写上具体数量和金额，</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数量单位不能简单写</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批</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3.印刷费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各类学习手册、纪念册、宣传册、入学手册、票据等的印制等。</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indent="0" defTabSz="914400" fontAlgn="auto">
              <a:lnSpc>
                <a:spcPct val="130000"/>
              </a:lnSpc>
              <a:spcBef>
                <a:spcPts val="1200"/>
              </a:spcBef>
              <a:buClr>
                <a:schemeClr val="accent1">
                  <a:lumMod val="75000"/>
                </a:schemeClr>
              </a:buClr>
              <a:buSzPct val="85000"/>
              <a:buFont typeface="+mj-lt"/>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注意事项：属于</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政府采购</a:t>
            </a:r>
            <a:r>
              <a:rPr lang="zh-CN" altLang="en-US" sz="2800" dirty="0">
                <a:latin typeface="楷体" panose="02010609060101010101" pitchFamily="49" charset="-122"/>
                <a:ea typeface="楷体" panose="02010609060101010101" pitchFamily="49" charset="-122"/>
                <a:cs typeface="楷体" panose="02010609060101010101" pitchFamily="49" charset="-122"/>
              </a:rPr>
              <a:t>范围，需在政府指定的印刷厂印刷，并经</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采购与招投标中心</a:t>
            </a:r>
            <a:r>
              <a:rPr lang="zh-CN" altLang="en-US" sz="2800" dirty="0">
                <a:latin typeface="楷体" panose="02010609060101010101" pitchFamily="49" charset="-122"/>
                <a:ea typeface="楷体" panose="02010609060101010101" pitchFamily="49" charset="-122"/>
                <a:cs typeface="楷体" panose="02010609060101010101" pitchFamily="49" charset="-122"/>
              </a:rPr>
              <a:t>审签确认。</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0875" y="553085"/>
            <a:ext cx="11016615" cy="5906135"/>
          </a:xfrm>
        </p:spPr>
        <p:txBody>
          <a:bodyPr>
            <a:noAutofit/>
          </a:bodyPr>
          <a:lstStyle/>
          <a:p>
            <a:pPr marL="0" indent="0"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4.咨询费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主要内容：各类业务信息等的咨询等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注意事项：属于政府采购范围的，按我校政府采购管理办法，金额</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超过5000元</a:t>
            </a:r>
            <a:r>
              <a:rPr lang="zh-CN" altLang="en-US" sz="2800" dirty="0">
                <a:latin typeface="楷体" panose="02010609060101010101" pitchFamily="49" charset="-122"/>
                <a:ea typeface="楷体" panose="02010609060101010101" pitchFamily="49" charset="-122"/>
                <a:cs typeface="楷体" panose="02010609060101010101" pitchFamily="49" charset="-122"/>
              </a:rPr>
              <a:t>，必须附上开具发票单位出具的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明细清单</a:t>
            </a:r>
            <a:r>
              <a:rPr lang="zh-CN" altLang="en-US" sz="2800" dirty="0">
                <a:latin typeface="楷体" panose="02010609060101010101" pitchFamily="49" charset="-122"/>
                <a:ea typeface="楷体" panose="02010609060101010101" pitchFamily="49" charset="-122"/>
                <a:cs typeface="楷体" panose="02010609060101010101" pitchFamily="49" charset="-122"/>
              </a:rPr>
              <a:t>。</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5.邮电费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主要内容：快递费、邮寄费及传真费、电话费、宽带费、信息使用费等。</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只有科研项目有预算安排的科研项目人员的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电话费</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才能报销，须附上科研项目立项预算佐证。</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6280" y="597535"/>
            <a:ext cx="10891520" cy="5574665"/>
          </a:xfrm>
        </p:spPr>
        <p:txBody>
          <a:bodyPr>
            <a:normAutofit lnSpcReduction="10000"/>
          </a:bodyPr>
          <a:lstStyle/>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latin typeface="楷体" panose="02010609060101010101" pitchFamily="49" charset="-122"/>
                <a:ea typeface="楷体" panose="02010609060101010101" pitchFamily="49" charset="-122"/>
                <a:cs typeface="楷体" panose="02010609060101010101" pitchFamily="49" charset="-122"/>
              </a:rPr>
              <a:t>6.公务用车运行维护费（后勤处）</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050" dirty="0">
                <a:latin typeface="楷体" panose="02010609060101010101" pitchFamily="49" charset="-122"/>
                <a:ea typeface="楷体" panose="02010609060101010101" pitchFamily="49" charset="-122"/>
                <a:cs typeface="楷体" panose="02010609060101010101" pitchFamily="49" charset="-122"/>
              </a:rPr>
              <a:t>学校车辆用于公务交通的费用支出等</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050" dirty="0">
                <a:latin typeface="楷体" panose="02010609060101010101" pitchFamily="49" charset="-122"/>
                <a:ea typeface="楷体" panose="02010609060101010101" pitchFamily="49" charset="-122"/>
                <a:cs typeface="楷体" panose="02010609060101010101" pitchFamily="49" charset="-122"/>
              </a:rPr>
              <a:t>特指学校车辆费用核算，</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非学校车辆费用勿用</a:t>
            </a:r>
            <a:r>
              <a:rPr lang="zh-CN" altLang="en-US" sz="2050" dirty="0">
                <a:latin typeface="楷体" panose="02010609060101010101" pitchFamily="49" charset="-122"/>
                <a:ea typeface="楷体" panose="02010609060101010101" pitchFamily="49" charset="-122"/>
                <a:cs typeface="楷体" panose="02010609060101010101" pitchFamily="49" charset="-122"/>
              </a:rPr>
              <a:t>。</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latin typeface="楷体" panose="02010609060101010101" pitchFamily="49" charset="-122"/>
                <a:ea typeface="楷体" panose="02010609060101010101" pitchFamily="49" charset="-122"/>
                <a:cs typeface="楷体" panose="02010609060101010101" pitchFamily="49" charset="-122"/>
              </a:rPr>
              <a:t>7.非公务用车运行维护费（不常用）</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050" dirty="0">
                <a:latin typeface="楷体" panose="02010609060101010101" pitchFamily="49" charset="-122"/>
                <a:ea typeface="楷体" panose="02010609060101010101" pitchFamily="49" charset="-122"/>
                <a:cs typeface="楷体" panose="02010609060101010101" pitchFamily="49" charset="-122"/>
              </a:rPr>
              <a:t>学校车辆用于非公务交通的费用支出等</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特指学校车辆费用核算，非学校车辆费用勿用</a:t>
            </a:r>
            <a:r>
              <a:rPr lang="zh-CN" altLang="en-US" sz="2050" dirty="0">
                <a:latin typeface="楷体" panose="02010609060101010101" pitchFamily="49" charset="-122"/>
                <a:ea typeface="楷体" panose="02010609060101010101" pitchFamily="49" charset="-122"/>
                <a:cs typeface="楷体" panose="02010609060101010101" pitchFamily="49" charset="-122"/>
              </a:rPr>
              <a:t>。</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8.科研用车维护费（主要为</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横向课题</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报销内容）</a:t>
            </a:r>
            <a:endParaRPr lang="zh-CN" altLang="en-US" sz="205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05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科研项目用车的燃料费、过路桥费、停车费</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；报销事由：科研课题</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调研</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用车的燃料费</a:t>
            </a:r>
            <a:r>
              <a:rPr lang="en-US" altLang="zh-CN" sz="205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过路桥费</a:t>
            </a:r>
            <a:r>
              <a:rPr lang="en-US" altLang="zh-CN" sz="205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50" dirty="0">
                <a:latin typeface="楷体" panose="02010609060101010101" pitchFamily="49" charset="-122"/>
                <a:ea typeface="楷体" panose="02010609060101010101" pitchFamily="49" charset="-122"/>
                <a:cs typeface="楷体" panose="02010609060101010101" pitchFamily="49" charset="-122"/>
                <a:sym typeface="+mn-ea"/>
              </a:rPr>
              <a:t>停车费</a:t>
            </a:r>
            <a:r>
              <a:rPr lang="zh-CN" altLang="en-US" sz="205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en-US" altLang="zh-CN" sz="205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050" dirty="0">
                <a:solidFill>
                  <a:srgbClr val="00B0F0"/>
                </a:solidFill>
                <a:latin typeface="楷体" panose="02010609060101010101" pitchFamily="49" charset="-122"/>
                <a:ea typeface="楷体" panose="02010609060101010101" pitchFamily="49" charset="-122"/>
                <a:cs typeface="楷体" panose="02010609060101010101" pitchFamily="49" charset="-122"/>
              </a:rPr>
              <a:t>  注意事项：</a:t>
            </a:r>
            <a:r>
              <a:rPr lang="zh-CN" altLang="en-US" sz="2050" dirty="0">
                <a:solidFill>
                  <a:schemeClr val="tx1"/>
                </a:solidFill>
                <a:latin typeface="楷体" panose="02010609060101010101" pitchFamily="49" charset="-122"/>
                <a:ea typeface="楷体" panose="02010609060101010101" pitchFamily="49" charset="-122"/>
                <a:cs typeface="楷体" panose="02010609060101010101" pitchFamily="49" charset="-122"/>
              </a:rPr>
              <a:t>特指有车辆维护费预算的科研项目，填报前请确认</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是否有预算、预算是否足够</a:t>
            </a:r>
            <a:r>
              <a:rPr lang="zh-CN" altLang="en-US" sz="205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月保年保的</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停车</a:t>
            </a:r>
            <a:r>
              <a:rPr lang="zh-CN" altLang="en-US" sz="2050" dirty="0">
                <a:solidFill>
                  <a:srgbClr val="FF0000"/>
                </a:solidFill>
                <a:latin typeface="楷体" panose="02010609060101010101" pitchFamily="49" charset="-122"/>
                <a:ea typeface="楷体" panose="02010609060101010101" pitchFamily="49" charset="-122"/>
                <a:cs typeface="楷体" panose="02010609060101010101" pitchFamily="49" charset="-122"/>
              </a:rPr>
              <a:t>票不能报销</a:t>
            </a:r>
            <a:r>
              <a:rPr lang="zh-CN" altLang="en-US" sz="2050" dirty="0">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zh-CN" altLang="en-US" sz="205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pic>
        <p:nvPicPr>
          <p:cNvPr id="2" name="图片 1" descr="bb2d16743f5908139d32dcf97ddd6e2"/>
          <p:cNvPicPr>
            <a:picLocks noChangeAspect="1"/>
          </p:cNvPicPr>
          <p:nvPr/>
        </p:nvPicPr>
        <p:blipFill>
          <a:blip r:embed="rId2"/>
          <a:stretch>
            <a:fillRect/>
          </a:stretch>
        </p:blipFill>
        <p:spPr>
          <a:xfrm>
            <a:off x="8742045" y="2084070"/>
            <a:ext cx="2502535" cy="18770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2780" y="718820"/>
            <a:ext cx="10975975" cy="5814695"/>
          </a:xfrm>
        </p:spPr>
        <p:txBody>
          <a:bodyPr>
            <a:noAutofit/>
          </a:bodyPr>
          <a:lstStyle/>
          <a:p>
            <a:pPr marL="0" indent="0"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dirty="0">
                <a:latin typeface="楷体" panose="02010609060101010101" pitchFamily="49" charset="-122"/>
                <a:ea typeface="楷体" panose="02010609060101010101" pitchFamily="49" charset="-122"/>
                <a:cs typeface="楷体" panose="02010609060101010101" pitchFamily="49" charset="-122"/>
              </a:rPr>
              <a:t>9.非科研租车费</a:t>
            </a:r>
            <a:endParaRPr lang="zh-CN" altLang="en-US"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rPr>
              <a:t>    </a:t>
            </a:r>
            <a:r>
              <a:rPr lang="zh-CN" altLang="en-US"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dirty="0">
                <a:latin typeface="楷体" panose="02010609060101010101" pitchFamily="49" charset="-122"/>
                <a:ea typeface="楷体" panose="02010609060101010101" pitchFamily="49" charset="-122"/>
                <a:cs typeface="楷体" panose="02010609060101010101" pitchFamily="49" charset="-122"/>
              </a:rPr>
              <a:t>非科研项目租用车（的士费、网约车费、租车费）</a:t>
            </a:r>
            <a:endParaRPr lang="zh-CN" altLang="en-US" dirty="0">
              <a:latin typeface="楷体" panose="02010609060101010101" pitchFamily="49" charset="-122"/>
              <a:ea typeface="楷体" panose="02010609060101010101" pitchFamily="49" charset="-122"/>
              <a:cs typeface="楷体" panose="02010609060101010101" pitchFamily="49" charset="-122"/>
            </a:endParaRPr>
          </a:p>
          <a:p>
            <a:pPr marL="0" indent="0">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10.科研租车费</a:t>
            </a:r>
            <a:endParaRPr lang="zh-CN" altLang="en-US"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科研项目租用车（的士费、网约车费、租车费）</a:t>
            </a: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注意事项（科研和非科研租车）：</a:t>
            </a:r>
            <a:r>
              <a:rPr lang="zh-CN" altLang="en-US"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同车号、同时段的联号出租车发票不予报销</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非科研项目支出的租车费</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的士票需每张票写上起止地点和签名；</a:t>
            </a: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）租汽车的租车费用需附上出租单位出具的行程单；</a:t>
            </a: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）网约车报销单据500元以上或同一天同一单位发票报销单据金额超过500元的，须附</a:t>
            </a:r>
            <a:r>
              <a:rPr lang="zh-CN" altLang="en-US"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行程单</a:t>
            </a:r>
            <a:r>
              <a:rPr lang="zh-CN" altLang="en-US"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endParaRPr lang="zh-CN" altLang="en-US"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6215" y="1310005"/>
            <a:ext cx="7312025" cy="37344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5" rIns="97971" bIns="48985" anchor="ctr"/>
          <a:lstStyle/>
          <a:p>
            <a:pPr algn="ctr" eaLnBrk="1" fontAlgn="auto" hangingPunct="1">
              <a:spcBef>
                <a:spcPts val="0"/>
              </a:spcBef>
              <a:spcAft>
                <a:spcPts val="0"/>
              </a:spcAft>
              <a:defRPr/>
            </a:pPr>
            <a:endParaRPr lang="zh-CN" altLang="en-US" sz="1525" dirty="0">
              <a:solidFill>
                <a:schemeClr val="tx1">
                  <a:lumMod val="85000"/>
                  <a:lumOff val="15000"/>
                </a:schemeClr>
              </a:solidFill>
            </a:endParaRPr>
          </a:p>
        </p:txBody>
      </p:sp>
      <p:pic>
        <p:nvPicPr>
          <p:cNvPr id="12291" name="图片 2" descr="iblrak00648723.jpg"/>
          <p:cNvPicPr>
            <a:picLocks noChangeAspect="1"/>
          </p:cNvPicPr>
          <p:nvPr/>
        </p:nvPicPr>
        <p:blipFill>
          <a:blip r:embed="rId1" cstate="print">
            <a:grayscl/>
          </a:blip>
          <a:srcRect t="4684"/>
          <a:stretch>
            <a:fillRect/>
          </a:stretch>
        </p:blipFill>
        <p:spPr bwMode="auto">
          <a:xfrm>
            <a:off x="567055" y="1310640"/>
            <a:ext cx="3438525" cy="3733800"/>
          </a:xfrm>
          <a:prstGeom prst="rect">
            <a:avLst/>
          </a:prstGeom>
          <a:noFill/>
          <a:ln w="9525">
            <a:noFill/>
            <a:miter lim="800000"/>
            <a:headEnd/>
            <a:tailEnd/>
          </a:ln>
        </p:spPr>
      </p:pic>
      <p:sp>
        <p:nvSpPr>
          <p:cNvPr id="12292" name="Text Box 7"/>
          <p:cNvSpPr txBox="1">
            <a:spLocks noChangeArrowheads="1"/>
          </p:cNvSpPr>
          <p:nvPr/>
        </p:nvSpPr>
        <p:spPr bwMode="auto">
          <a:xfrm>
            <a:off x="4005580" y="1310640"/>
            <a:ext cx="6487160" cy="3667760"/>
          </a:xfrm>
          <a:prstGeom prst="rect">
            <a:avLst/>
          </a:prstGeom>
          <a:noFill/>
          <a:ln w="9525" algn="ctr">
            <a:noFill/>
            <a:miter lim="800000"/>
          </a:ln>
        </p:spPr>
        <p:txBody>
          <a:bodyPr wrap="square" lIns="97971" tIns="48985" rIns="97971" bIns="48985">
            <a:spAutoFit/>
          </a:bodyPr>
          <a:lstStyle/>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一、日常报销内容及注意事项</a:t>
            </a:r>
            <a:endParaRPr lang="en-US"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二、非科研差旅费报销内容及注意事项</a:t>
            </a:r>
            <a:endParaRPr lang="zh-CN"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三、差旅费报销内容及注意事项</a:t>
            </a:r>
            <a:endParaRPr lang="zh-CN"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四、国（境）内差旅费费报销内容及注意事项</a:t>
            </a:r>
            <a:endParaRPr lang="en-US"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五、会议费报销内容及注意事项</a:t>
            </a:r>
            <a:endParaRPr lang="zh-CN"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pPr>
            <a:r>
              <a:rPr lang="zh-CN" altLang="zh-CN" sz="2000" dirty="0">
                <a:solidFill>
                  <a:schemeClr val="bg1"/>
                </a:solidFill>
                <a:latin typeface="楷体" panose="02010609060101010101" pitchFamily="49" charset="-122"/>
                <a:ea typeface="楷体" panose="02010609060101010101" pitchFamily="49" charset="-122"/>
                <a:sym typeface="+mn-ea"/>
              </a:rPr>
              <a:t>六、培训费报销内容及注意事项</a:t>
            </a:r>
            <a:endParaRPr lang="zh-CN"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buNone/>
            </a:pPr>
            <a:r>
              <a:rPr lang="zh-CN" altLang="zh-CN" sz="2000" dirty="0">
                <a:solidFill>
                  <a:schemeClr val="bg1"/>
                </a:solidFill>
                <a:latin typeface="楷体" panose="02010609060101010101" pitchFamily="49" charset="-122"/>
                <a:ea typeface="楷体" panose="02010609060101010101" pitchFamily="49" charset="-122"/>
                <a:sym typeface="+mn-ea"/>
              </a:rPr>
              <a:t>七、公务接待及餐费报销内容及注意事项	</a:t>
            </a:r>
            <a:endParaRPr lang="zh-CN" altLang="zh-CN" sz="2000" dirty="0">
              <a:solidFill>
                <a:schemeClr val="bg1"/>
              </a:solidFill>
              <a:latin typeface="楷体" panose="02010609060101010101" pitchFamily="49" charset="-122"/>
              <a:ea typeface="楷体" panose="02010609060101010101" pitchFamily="49" charset="-122"/>
            </a:endParaRPr>
          </a:p>
          <a:p>
            <a:pPr marL="0" lvl="6" algn="l" fontAlgn="auto">
              <a:lnSpc>
                <a:spcPct val="110000"/>
              </a:lnSpc>
              <a:buFont typeface="+mj-lt"/>
              <a:buNone/>
            </a:pPr>
            <a:r>
              <a:rPr lang="zh-CN" altLang="zh-CN" sz="2000" dirty="0">
                <a:solidFill>
                  <a:schemeClr val="bg1"/>
                </a:solidFill>
                <a:latin typeface="楷体" panose="02010609060101010101" pitchFamily="49" charset="-122"/>
                <a:ea typeface="楷体" panose="02010609060101010101" pitchFamily="49" charset="-122"/>
                <a:sym typeface="+mn-ea"/>
              </a:rPr>
              <a:t>八、劳务费报销要求及注意事项</a:t>
            </a:r>
            <a:endParaRPr lang="zh-CN" altLang="zh-CN" sz="2000" dirty="0">
              <a:solidFill>
                <a:schemeClr val="bg1"/>
              </a:solidFill>
              <a:latin typeface="楷体" panose="02010609060101010101" pitchFamily="49" charset="-122"/>
              <a:ea typeface="楷体" panose="02010609060101010101" pitchFamily="49" charset="-122"/>
              <a:sym typeface="+mn-ea"/>
            </a:endParaRPr>
          </a:p>
          <a:p>
            <a:pPr marL="0" lvl="6" algn="l" fontAlgn="auto">
              <a:lnSpc>
                <a:spcPct val="140000"/>
              </a:lnSpc>
              <a:buFont typeface="+mj-lt"/>
            </a:pPr>
            <a:r>
              <a:rPr lang="zh-CN" altLang="en-US" sz="2000" dirty="0">
                <a:solidFill>
                  <a:schemeClr val="bg1"/>
                </a:solidFill>
                <a:latin typeface="楷体" panose="02010609060101010101" pitchFamily="49" charset="-122"/>
                <a:ea typeface="楷体" panose="02010609060101010101" pitchFamily="49" charset="-122"/>
                <a:sym typeface="+mn-ea"/>
              </a:rPr>
              <a:t>九、其他不规范、不符合要求事项</a:t>
            </a:r>
            <a:endParaRPr lang="zh-CN" altLang="en-US" sz="2000" dirty="0">
              <a:solidFill>
                <a:schemeClr val="bg1"/>
              </a:solidFill>
              <a:latin typeface="楷体" panose="02010609060101010101" pitchFamily="49" charset="-122"/>
              <a:ea typeface="楷体" panose="02010609060101010101" pitchFamily="49" charset="-122"/>
            </a:endParaRPr>
          </a:p>
          <a:p>
            <a:pPr marL="0" lvl="6" algn="l" fontAlgn="auto">
              <a:lnSpc>
                <a:spcPct val="140000"/>
              </a:lnSpc>
              <a:buFont typeface="+mj-lt"/>
            </a:pPr>
            <a:endParaRPr lang="zh-CN" altLang="en-US" sz="2000" b="1" dirty="0">
              <a:solidFill>
                <a:schemeClr val="bg1"/>
              </a:solidFill>
              <a:latin typeface="楷体" panose="02010609060101010101" pitchFamily="49" charset="-122"/>
              <a:ea typeface="楷体" panose="02010609060101010101" pitchFamily="49" charset="-122"/>
              <a:sym typeface="+mn-ea"/>
            </a:endParaRPr>
          </a:p>
        </p:txBody>
      </p:sp>
      <p:sp>
        <p:nvSpPr>
          <p:cNvPr id="12" name="标题 1"/>
          <p:cNvSpPr>
            <a:spLocks noGrp="1"/>
          </p:cNvSpPr>
          <p:nvPr>
            <p:ph type="title"/>
          </p:nvPr>
        </p:nvSpPr>
        <p:spPr>
          <a:xfrm>
            <a:off x="1463675" y="2668119"/>
            <a:ext cx="1941286" cy="1520976"/>
          </a:xfrm>
        </p:spPr>
        <p:txBody>
          <a:bodyPr rtlCol="0">
            <a:normAutofit fontScale="90000"/>
          </a:bodyPr>
          <a:lstStyle/>
          <a:p>
            <a:pPr eaLnBrk="1" fontAlgn="auto" hangingPunct="1">
              <a:spcAft>
                <a:spcPts val="0"/>
              </a:spcAft>
              <a:defRPr/>
            </a:pPr>
            <a:r>
              <a:rPr lang="zh-CN" altLang="en-US" sz="5145" dirty="0"/>
              <a:t>目录</a:t>
            </a:r>
            <a:br>
              <a:rPr lang="en-US" altLang="zh-CN" sz="3050" dirty="0"/>
            </a:br>
            <a:r>
              <a:rPr lang="zh-CN" altLang="en-US" sz="3050" dirty="0"/>
              <a:t> </a:t>
            </a:r>
            <a:r>
              <a:rPr lang="en-US" altLang="zh-CN" b="0" dirty="0">
                <a:solidFill>
                  <a:schemeClr val="bg1">
                    <a:lumMod val="50000"/>
                  </a:schemeClr>
                </a:solidFill>
                <a:latin typeface="Impact" panose="020B0806030902050204" pitchFamily="34" charset="0"/>
              </a:rPr>
              <a:t>CONTENTS</a:t>
            </a:r>
            <a:endParaRPr lang="zh-CN" altLang="en-US" b="0" dirty="0">
              <a:solidFill>
                <a:schemeClr val="bg1">
                  <a:lumMod val="50000"/>
                </a:schemeClr>
              </a:solidFill>
              <a:latin typeface="Impact" panose="020B0806030902050204" pitchFamily="34" charset="0"/>
            </a:endParaRPr>
          </a:p>
        </p:txBody>
      </p:sp>
      <p:sp>
        <p:nvSpPr>
          <p:cNvPr id="2" name="矩形 1"/>
          <p:cNvSpPr/>
          <p:nvPr/>
        </p:nvSpPr>
        <p:spPr>
          <a:xfrm>
            <a:off x="8838595" y="6215441"/>
            <a:ext cx="1328965" cy="64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285" b="1" dirty="0">
                <a:solidFill>
                  <a:srgbClr val="00B0F0"/>
                </a:solidFill>
                <a:latin typeface="Broadway" panose="04040905080B02020502" pitchFamily="82" charset="0"/>
              </a:rPr>
              <a:t>GDUFE</a:t>
            </a:r>
            <a:endParaRPr lang="zh-CN" altLang="en-US" sz="2285" b="1" dirty="0">
              <a:solidFill>
                <a:srgbClr val="00B0F0"/>
              </a:solidFill>
              <a:latin typeface="Broadway" panose="04040905080B02020502" pitchFamily="82" charset="0"/>
            </a:endParaRPr>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718820" y="1060450"/>
            <a:ext cx="4600575" cy="2987675"/>
          </a:xfrm>
        </p:spPr>
        <p:txBody>
          <a:bodyPr/>
          <a:lstStyle/>
          <a:p>
            <a:r>
              <a:rPr lang="zh-CN" altLang="en-US" sz="3200" b="1" dirty="0">
                <a:solidFill>
                  <a:srgbClr val="FF0000"/>
                </a:solidFill>
                <a:latin typeface="楷体" panose="02010609060101010101" pitchFamily="49" charset="-122"/>
                <a:ea typeface="楷体" panose="02010609060101010101" pitchFamily="49" charset="-122"/>
              </a:rPr>
              <a:t>的士票</a:t>
            </a:r>
            <a:r>
              <a:rPr lang="zh-CN" altLang="en-US" sz="3200" b="1" dirty="0">
                <a:solidFill>
                  <a:srgbClr val="FF0000"/>
                </a:solidFill>
                <a:latin typeface="楷体" panose="02010609060101010101" pitchFamily="49" charset="-122"/>
                <a:ea typeface="楷体" panose="02010609060101010101" pitchFamily="49" charset="-122"/>
                <a:sym typeface="+mn-ea"/>
              </a:rPr>
              <a:t>范例：</a:t>
            </a:r>
            <a:endParaRPr lang="zh-CN" altLang="en-US" sz="3200" b="1" dirty="0">
              <a:solidFill>
                <a:srgbClr val="FF0000"/>
              </a:solidFill>
              <a:latin typeface="楷体" panose="02010609060101010101" pitchFamily="49" charset="-122"/>
              <a:ea typeface="楷体" panose="02010609060101010101" pitchFamily="49" charset="-122"/>
              <a:sym typeface="+mn-ea"/>
            </a:endParaRPr>
          </a:p>
          <a:p>
            <a:endParaRPr lang="zh-CN" altLang="en-US" sz="3200" dirty="0">
              <a:solidFill>
                <a:schemeClr val="tx1"/>
              </a:solidFill>
              <a:latin typeface="仿宋_GB2312" panose="02010609030101010101" charset="-122"/>
              <a:ea typeface="仿宋_GB2312" panose="02010609030101010101" charset="-122"/>
            </a:endParaRPr>
          </a:p>
          <a:p>
            <a:r>
              <a:rPr lang="en-US" altLang="zh-CN" sz="3200" dirty="0">
                <a:solidFill>
                  <a:schemeClr val="tx1"/>
                </a:solidFill>
                <a:latin typeface="仿宋_GB2312" panose="02010609030101010101" charset="-122"/>
                <a:ea typeface="仿宋_GB2312" panose="02010609030101010101" charset="-122"/>
              </a:rPr>
              <a:t>    </a:t>
            </a:r>
            <a:r>
              <a:rPr lang="zh-CN" altLang="en-US" sz="3200" dirty="0">
                <a:solidFill>
                  <a:schemeClr val="tx1"/>
                </a:solidFill>
                <a:latin typeface="仿宋_GB2312" panose="02010609030101010101" charset="-122"/>
                <a:ea typeface="仿宋_GB2312" panose="02010609030101010101" charset="-122"/>
              </a:rPr>
              <a:t>非科研租车费需注明人员与行程；科研租车费只</a:t>
            </a:r>
            <a:r>
              <a:rPr lang="zh-CN" altLang="en-US" sz="3200" dirty="0">
                <a:solidFill>
                  <a:schemeClr val="tx1"/>
                </a:solidFill>
                <a:latin typeface="仿宋_GB2312" panose="02010609030101010101" charset="-122"/>
                <a:ea typeface="仿宋_GB2312" panose="02010609030101010101" charset="-122"/>
                <a:sym typeface="+mn-ea"/>
              </a:rPr>
              <a:t>需注明人员。</a:t>
            </a:r>
            <a:endParaRPr lang="zh-CN" altLang="en-US" sz="3200" dirty="0">
              <a:solidFill>
                <a:schemeClr val="tx1"/>
              </a:solidFill>
              <a:latin typeface="仿宋_GB2312" panose="02010609030101010101" charset="-122"/>
              <a:ea typeface="仿宋_GB2312" panose="02010609030101010101" charset="-122"/>
            </a:endParaRPr>
          </a:p>
        </p:txBody>
      </p:sp>
      <p:sp>
        <p:nvSpPr>
          <p:cNvPr id="3" name="灯片编号占位符 2"/>
          <p:cNvSpPr>
            <a:spLocks noGrp="1"/>
          </p:cNvSpPr>
          <p:nvPr>
            <p:ph type="sldNum" sz="quarter" idx="12"/>
          </p:nvPr>
        </p:nvSpPr>
        <p:spPr/>
        <p:txBody>
          <a:bodyPr/>
          <a:lstStyle/>
          <a:p>
            <a:fld id="{4FAB73BC-B049-4115-A692-8D63A059BFB8}" type="slidenum">
              <a:rPr lang="en-US" dirty="0"/>
            </a:fld>
            <a:endParaRPr lang="en-US" dirty="0"/>
          </a:p>
        </p:txBody>
      </p:sp>
      <p:pic>
        <p:nvPicPr>
          <p:cNvPr id="4" name="图片 3"/>
          <p:cNvPicPr>
            <a:picLocks noChangeAspect="1"/>
          </p:cNvPicPr>
          <p:nvPr>
            <p:custDataLst>
              <p:tags r:id="rId1"/>
            </p:custDataLst>
          </p:nvPr>
        </p:nvPicPr>
        <p:blipFill>
          <a:blip r:embed="rId2"/>
          <a:stretch>
            <a:fillRect/>
          </a:stretch>
        </p:blipFill>
        <p:spPr>
          <a:xfrm>
            <a:off x="5319395" y="241300"/>
            <a:ext cx="4783455" cy="6376035"/>
          </a:xfrm>
          <a:prstGeom prst="rect">
            <a:avLst/>
          </a:prstGeom>
        </p:spPr>
      </p:pic>
      <p:pic>
        <p:nvPicPr>
          <p:cNvPr id="13324" name="Picture 10" descr="校徽设计201307014 高分辨率 合并 small"/>
          <p:cNvPicPr>
            <a:picLocks noChangeAspect="1"/>
          </p:cNvPicPr>
          <p:nvPr/>
        </p:nvPicPr>
        <p:blipFill>
          <a:blip r:embed="rId3"/>
          <a:stretch>
            <a:fillRect/>
          </a:stretch>
        </p:blipFill>
        <p:spPr>
          <a:xfrm>
            <a:off x="10261630" y="181822"/>
            <a:ext cx="1551819" cy="123794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620" y="779145"/>
            <a:ext cx="11007090" cy="5393055"/>
          </a:xfrm>
        </p:spPr>
        <p:txBody>
          <a:bodyPr>
            <a:noAutofit/>
          </a:bodyPr>
          <a:lstStyle/>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11.维修（护）费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rPr>
              <a:t>设备、房屋建筑物、公共设施、室内装修、网络系统等维修支出。</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rPr>
              <a:t>请按业务内容选择具体的模块填报；维修金额5000元以上的附系统开具的清单。</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8320" y="703580"/>
            <a:ext cx="11131550" cy="5468620"/>
          </a:xfrm>
        </p:spPr>
        <p:txBody>
          <a:bodyPr>
            <a:noAutofit/>
          </a:bodyPr>
          <a:lstStyle/>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12.物业管理费（后勤处）</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a:latin typeface="楷体" panose="02010609060101010101" pitchFamily="49" charset="-122"/>
                <a:ea typeface="楷体" panose="02010609060101010101" pitchFamily="49" charset="-122"/>
                <a:cs typeface="楷体" panose="02010609060101010101" pitchFamily="49" charset="-122"/>
              </a:rPr>
              <a:t>校园的物业管理费，包括综合治理、绿化、卫生等方面的支出。</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en-US" altLang="zh-CN" sz="280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80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a:latin typeface="楷体" panose="02010609060101010101" pitchFamily="49" charset="-122"/>
                <a:ea typeface="楷体" panose="02010609060101010101" pitchFamily="49" charset="-122"/>
                <a:cs typeface="楷体" panose="02010609060101010101" pitchFamily="49" charset="-122"/>
              </a:rPr>
              <a:t>请按业务内容选择具体的模块填报。</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13.租赁费</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a:latin typeface="楷体" panose="02010609060101010101" pitchFamily="49" charset="-122"/>
                <a:ea typeface="楷体" panose="02010609060101010101" pitchFamily="49" charset="-122"/>
                <a:cs typeface="楷体" panose="02010609060101010101" pitchFamily="49" charset="-122"/>
              </a:rPr>
              <a:t>租赁办公用房、宿舍、设备等方面的支出。</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a:latin typeface="楷体" panose="02010609060101010101" pitchFamily="49" charset="-122"/>
                <a:ea typeface="楷体" panose="02010609060101010101" pitchFamily="49" charset="-122"/>
                <a:cs typeface="楷体" panose="02010609060101010101" pitchFamily="49" charset="-122"/>
              </a:rPr>
              <a:t>1万元以上的需提供学校与对方签订的合同。</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a:buNone/>
            </a:pP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4690" y="658495"/>
            <a:ext cx="10892155" cy="5513705"/>
          </a:xfrm>
        </p:spPr>
        <p:txBody>
          <a:bodyPr>
            <a:noAutofit/>
          </a:bodyPr>
          <a:lstStyle/>
          <a:p>
            <a:pPr marL="0" indent="0" fontAlgn="auto">
              <a:lnSpc>
                <a:spcPct val="13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rPr>
              <a:t>    </a:t>
            </a:r>
            <a:r>
              <a:rPr lang="zh-CN" altLang="en-US" sz="2700" dirty="0">
                <a:latin typeface="楷体" panose="02010609060101010101" pitchFamily="49" charset="-122"/>
                <a:ea typeface="楷体" panose="02010609060101010101" pitchFamily="49" charset="-122"/>
                <a:cs typeface="楷体" panose="02010609060101010101" pitchFamily="49" charset="-122"/>
              </a:rPr>
              <a:t>1</a:t>
            </a:r>
            <a:r>
              <a:rPr lang="en-US" altLang="zh-CN" sz="2700" dirty="0">
                <a:latin typeface="楷体" panose="02010609060101010101" pitchFamily="49" charset="-122"/>
                <a:ea typeface="楷体" panose="02010609060101010101" pitchFamily="49" charset="-122"/>
                <a:cs typeface="楷体" panose="02010609060101010101" pitchFamily="49" charset="-122"/>
              </a:rPr>
              <a:t>4</a:t>
            </a:r>
            <a:r>
              <a:rPr lang="zh-CN" altLang="en-US" sz="2700" dirty="0">
                <a:latin typeface="楷体" panose="02010609060101010101" pitchFamily="49" charset="-122"/>
                <a:ea typeface="楷体" panose="02010609060101010101" pitchFamily="49" charset="-122"/>
                <a:cs typeface="楷体" panose="02010609060101010101" pitchFamily="49" charset="-122"/>
              </a:rPr>
              <a:t>.工会经费</a:t>
            </a:r>
            <a:endParaRPr lang="zh-CN" altLang="en-US" sz="27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rPr>
              <a:t>    </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700" dirty="0">
                <a:latin typeface="楷体" panose="02010609060101010101" pitchFamily="49" charset="-122"/>
                <a:ea typeface="楷体" panose="02010609060101010101" pitchFamily="49" charset="-122"/>
                <a:cs typeface="楷体" panose="02010609060101010101" pitchFamily="49" charset="-122"/>
              </a:rPr>
              <a:t>学校工会经费（含下拨给部门工会的经费）于学校职工的工会活动支出。</a:t>
            </a:r>
            <a:endParaRPr lang="zh-CN" altLang="en-US" sz="27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endPar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1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8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）职工节日慰问品仅限于如普通粽子、普通月饼、米、面、油、肉、蛋、奶、水果、干果等，</a:t>
            </a:r>
            <a:r>
              <a:rPr lang="zh-CN" altLang="en-US" sz="1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不可发放现金、购物卡、代金劵和购买美容类</a:t>
            </a:r>
            <a:r>
              <a:rPr lang="zh-CN" altLang="en-US" sz="1800" dirty="0">
                <a:solidFill>
                  <a:srgbClr val="FF0000"/>
                </a:solidFill>
                <a:latin typeface="楷体" panose="02010609060101010101" pitchFamily="49" charset="-122"/>
                <a:ea typeface="楷体" panose="02010609060101010101" pitchFamily="49" charset="-122"/>
                <a:cs typeface="楷体" panose="02010609060101010101" pitchFamily="49" charset="-122"/>
              </a:rPr>
              <a:t>产品等</a:t>
            </a:r>
            <a:r>
              <a:rPr lang="zh-CN" altLang="en-US" sz="1800" dirty="0">
                <a:latin typeface="楷体" panose="02010609060101010101" pitchFamily="49" charset="-122"/>
                <a:ea typeface="楷体" panose="02010609060101010101" pitchFamily="49" charset="-122"/>
                <a:cs typeface="楷体" panose="02010609060101010101" pitchFamily="49" charset="-122"/>
              </a:rPr>
              <a:t>，发放实物须</a:t>
            </a:r>
            <a:r>
              <a:rPr lang="zh-CN" altLang="en-US" sz="1800" dirty="0">
                <a:solidFill>
                  <a:srgbClr val="FF0000"/>
                </a:solidFill>
                <a:latin typeface="楷体" panose="02010609060101010101" pitchFamily="49" charset="-122"/>
                <a:ea typeface="楷体" panose="02010609060101010101" pitchFamily="49" charset="-122"/>
                <a:cs typeface="楷体" panose="02010609060101010101" pitchFamily="49" charset="-122"/>
              </a:rPr>
              <a:t>实名签收</a:t>
            </a:r>
            <a:r>
              <a:rPr lang="zh-CN" altLang="en-US" sz="1800" dirty="0">
                <a:latin typeface="楷体" panose="02010609060101010101" pitchFamily="49" charset="-122"/>
                <a:ea typeface="楷体" panose="02010609060101010101" pitchFamily="49" charset="-122"/>
                <a:cs typeface="楷体" panose="02010609060101010101" pitchFamily="49" charset="-122"/>
              </a:rPr>
              <a:t>；</a:t>
            </a:r>
            <a:endParaRPr lang="zh-CN" altLang="en-US" sz="1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zh-CN" altLang="en-US" sz="1800" dirty="0">
                <a:latin typeface="楷体" panose="02010609060101010101" pitchFamily="49" charset="-122"/>
                <a:ea typeface="楷体" panose="02010609060101010101" pitchFamily="49" charset="-122"/>
                <a:cs typeface="楷体" panose="02010609060101010101" pitchFamily="49" charset="-122"/>
              </a:rPr>
              <a:t> </a:t>
            </a:r>
            <a:r>
              <a:rPr lang="en-US" altLang="zh-CN" sz="1800" dirty="0">
                <a:latin typeface="楷体" panose="02010609060101010101" pitchFamily="49" charset="-122"/>
                <a:ea typeface="楷体" panose="02010609060101010101" pitchFamily="49" charset="-122"/>
                <a:cs typeface="楷体" panose="02010609060101010101" pitchFamily="49" charset="-122"/>
              </a:rPr>
              <a:t>   </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8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1800" dirty="0">
                <a:solidFill>
                  <a:srgbClr val="FF0000"/>
                </a:solidFill>
                <a:latin typeface="楷体" panose="02010609060101010101" pitchFamily="49" charset="-122"/>
                <a:ea typeface="楷体" panose="02010609060101010101" pitchFamily="49" charset="-122"/>
                <a:cs typeface="楷体" panose="02010609060101010101" pitchFamily="49" charset="-122"/>
              </a:rPr>
              <a:t>除了慰问病人和困难职工，可选择现金支付以外</a:t>
            </a:r>
            <a:r>
              <a:rPr lang="zh-CN" altLang="en-US" sz="1800" dirty="0">
                <a:latin typeface="楷体" panose="02010609060101010101" pitchFamily="49" charset="-122"/>
                <a:ea typeface="楷体" panose="02010609060101010101" pitchFamily="49" charset="-122"/>
                <a:cs typeface="楷体" panose="02010609060101010101" pitchFamily="49" charset="-122"/>
              </a:rPr>
              <a:t>，各类比赛奖励（补助）须通过劳务系统发放。</a:t>
            </a:r>
            <a:endParaRPr lang="zh-CN" altLang="en-US" sz="1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zh-CN" altLang="en-US" sz="1800" dirty="0">
                <a:latin typeface="楷体" panose="02010609060101010101" pitchFamily="49" charset="-122"/>
                <a:ea typeface="楷体" panose="02010609060101010101" pitchFamily="49" charset="-122"/>
                <a:cs typeface="楷体" panose="02010609060101010101" pitchFamily="49" charset="-122"/>
              </a:rPr>
              <a:t>    </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8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1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1800" dirty="0">
                <a:latin typeface="楷体" panose="02010609060101010101" pitchFamily="49" charset="-122"/>
                <a:ea typeface="楷体" panose="02010609060101010101" pitchFamily="49" charset="-122"/>
                <a:cs typeface="楷体" panose="02010609060101010101" pitchFamily="49" charset="-122"/>
              </a:rPr>
              <a:t>慰问和奖励（补助）发放标准按严格按</a:t>
            </a:r>
            <a:r>
              <a:rPr lang="zh-CN" altLang="en-US" sz="1800" dirty="0">
                <a:solidFill>
                  <a:srgbClr val="00B0F0"/>
                </a:solidFill>
                <a:latin typeface="楷体" panose="02010609060101010101" pitchFamily="49" charset="-122"/>
                <a:ea typeface="楷体" panose="02010609060101010101" pitchFamily="49" charset="-122"/>
                <a:cs typeface="楷体" panose="02010609060101010101" pitchFamily="49" charset="-122"/>
              </a:rPr>
              <a:t>粤财大教工[2018]15号</a:t>
            </a:r>
            <a:r>
              <a:rPr lang="zh-CN" altLang="en-US" sz="1800" dirty="0">
                <a:latin typeface="楷体" panose="02010609060101010101" pitchFamily="49" charset="-122"/>
                <a:ea typeface="楷体" panose="02010609060101010101" pitchFamily="49" charset="-122"/>
                <a:cs typeface="楷体" panose="02010609060101010101" pitchFamily="49" charset="-122"/>
              </a:rPr>
              <a:t>执行，校工会和分工会不能重复发放；运动员比赛前的训练不得发放训练相关补助。</a:t>
            </a:r>
            <a:endParaRPr lang="en-US" altLang="zh-CN" sz="1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1800" dirty="0">
                <a:latin typeface="楷体" panose="02010609060101010101" pitchFamily="49" charset="-122"/>
                <a:ea typeface="楷体" panose="02010609060101010101" pitchFamily="49" charset="-122"/>
                <a:cs typeface="楷体" panose="02010609060101010101" pitchFamily="49" charset="-122"/>
              </a:rPr>
              <a:t>   </a:t>
            </a:r>
            <a:r>
              <a:rPr lang="zh-CN" altLang="en-US" sz="1800" dirty="0">
                <a:latin typeface="楷体" panose="02010609060101010101" pitchFamily="49" charset="-122"/>
                <a:ea typeface="楷体" panose="02010609060101010101" pitchFamily="49" charset="-122"/>
                <a:cs typeface="楷体" panose="02010609060101010101" pitchFamily="49" charset="-122"/>
              </a:rPr>
              <a:t> （4）工会活动每人每餐不能超过</a:t>
            </a:r>
            <a:r>
              <a:rPr lang="zh-CN" altLang="en-US" sz="1800" dirty="0">
                <a:solidFill>
                  <a:srgbClr val="FF0000"/>
                </a:solidFill>
                <a:latin typeface="楷体" panose="02010609060101010101" pitchFamily="49" charset="-122"/>
                <a:ea typeface="楷体" panose="02010609060101010101" pitchFamily="49" charset="-122"/>
                <a:cs typeface="楷体" panose="02010609060101010101" pitchFamily="49" charset="-122"/>
              </a:rPr>
              <a:t>50元，并附上参加人员名单</a:t>
            </a:r>
            <a:r>
              <a:rPr lang="zh-CN" altLang="en-US" sz="1800" dirty="0">
                <a:latin typeface="楷体" panose="02010609060101010101" pitchFamily="49" charset="-122"/>
                <a:ea typeface="楷体" panose="02010609060101010101" pitchFamily="49" charset="-122"/>
                <a:cs typeface="楷体" panose="02010609060101010101" pitchFamily="49" charset="-122"/>
              </a:rPr>
              <a:t>。</a:t>
            </a:r>
            <a:endParaRPr lang="zh-CN" altLang="en-US" sz="1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0565" y="457835"/>
            <a:ext cx="11007725" cy="5814060"/>
          </a:xfrm>
        </p:spPr>
        <p:txBody>
          <a:bodyPr>
            <a:noAutofit/>
          </a:bodyPr>
          <a:lstStyle/>
          <a:p>
            <a:pPr marL="0" indent="0" fontAlgn="auto">
              <a:lnSpc>
                <a:spcPct val="13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rPr>
              <a:t>    </a:t>
            </a:r>
            <a:r>
              <a:rPr lang="zh-CN" altLang="en-US" sz="2700" dirty="0">
                <a:latin typeface="楷体" panose="02010609060101010101" pitchFamily="49" charset="-122"/>
                <a:ea typeface="楷体" panose="02010609060101010101" pitchFamily="49" charset="-122"/>
                <a:cs typeface="楷体" panose="02010609060101010101" pitchFamily="49" charset="-122"/>
              </a:rPr>
              <a:t>1</a:t>
            </a:r>
            <a:r>
              <a:rPr lang="en-US" altLang="zh-CN" sz="2700" dirty="0">
                <a:latin typeface="楷体" panose="02010609060101010101" pitchFamily="49" charset="-122"/>
                <a:ea typeface="楷体" panose="02010609060101010101" pitchFamily="49" charset="-122"/>
                <a:cs typeface="楷体" panose="02010609060101010101" pitchFamily="49" charset="-122"/>
              </a:rPr>
              <a:t>5</a:t>
            </a:r>
            <a:r>
              <a:rPr lang="zh-CN" altLang="en-US" sz="2700" dirty="0">
                <a:latin typeface="楷体" panose="02010609060101010101" pitchFamily="49" charset="-122"/>
                <a:ea typeface="楷体" panose="02010609060101010101" pitchFamily="49" charset="-122"/>
                <a:cs typeface="楷体" panose="02010609060101010101" pitchFamily="49" charset="-122"/>
              </a:rPr>
              <a:t>.学生活动费</a:t>
            </a:r>
            <a:endParaRPr lang="zh-CN" altLang="en-US" sz="27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zh-CN" altLang="en-US" sz="2700" dirty="0">
                <a:latin typeface="楷体" panose="02010609060101010101" pitchFamily="49" charset="-122"/>
                <a:ea typeface="楷体" panose="02010609060101010101" pitchFamily="49" charset="-122"/>
                <a:cs typeface="楷体" panose="02010609060101010101" pitchFamily="49" charset="-122"/>
              </a:rPr>
              <a:t> </a:t>
            </a:r>
            <a:r>
              <a:rPr lang="en-US" altLang="zh-CN" sz="2700" dirty="0">
                <a:latin typeface="楷体" panose="02010609060101010101" pitchFamily="49" charset="-122"/>
                <a:ea typeface="楷体" panose="02010609060101010101" pitchFamily="49" charset="-122"/>
                <a:cs typeface="楷体" panose="02010609060101010101" pitchFamily="49" charset="-122"/>
              </a:rPr>
              <a:t>   </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学生举行各种活动的相关费用支出。</a:t>
            </a:r>
            <a:endParaRPr lang="zh-CN" altLang="en-US" sz="27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20000"/>
              </a:lnSpc>
              <a:buNone/>
            </a:pP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400" dirty="0">
                <a:latin typeface="楷体" panose="02010609060101010101" pitchFamily="49" charset="-122"/>
                <a:ea typeface="楷体" panose="02010609060101010101" pitchFamily="49" charset="-122"/>
                <a:cs typeface="楷体" panose="02010609060101010101" pitchFamily="49" charset="-122"/>
              </a:rPr>
              <a:t>学生活动（工作）经费卡和其他经费卡发生的学生活动相关费用从该模块填报；大型活动必须附学校或学院的活动方案，涉及发放</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奖品（纪念品）</a:t>
            </a:r>
            <a:r>
              <a:rPr lang="zh-CN" altLang="en-US" sz="2400" dirty="0">
                <a:latin typeface="楷体" panose="02010609060101010101" pitchFamily="49" charset="-122"/>
                <a:ea typeface="楷体" panose="02010609060101010101" pitchFamily="49" charset="-122"/>
                <a:cs typeface="楷体" panose="02010609060101010101" pitchFamily="49" charset="-122"/>
              </a:rPr>
              <a:t>的必须提供</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活动方案</a:t>
            </a:r>
            <a:r>
              <a:rPr lang="zh-CN" altLang="en-US" sz="2400" dirty="0">
                <a:latin typeface="楷体" panose="02010609060101010101" pitchFamily="49" charset="-122"/>
                <a:ea typeface="楷体" panose="02010609060101010101" pitchFamily="49" charset="-122"/>
                <a:cs typeface="楷体" panose="02010609060101010101" pitchFamily="49" charset="-122"/>
              </a:rPr>
              <a:t>，并附上</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签收表</a:t>
            </a:r>
            <a:r>
              <a:rPr lang="zh-CN" altLang="en-US" sz="2400" dirty="0">
                <a:latin typeface="楷体" panose="02010609060101010101" pitchFamily="49" charset="-122"/>
                <a:ea typeface="楷体" panose="02010609060101010101" pitchFamily="49" charset="-122"/>
                <a:cs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20000"/>
              </a:lnSpc>
              <a:buNone/>
            </a:pP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1</a:t>
            </a:r>
            <a:r>
              <a:rPr lang="en-US" altLang="zh-CN" sz="2400" dirty="0">
                <a:latin typeface="楷体" panose="02010609060101010101" pitchFamily="49" charset="-122"/>
                <a:ea typeface="楷体" panose="02010609060101010101" pitchFamily="49" charset="-122"/>
                <a:cs typeface="楷体" panose="02010609060101010101" pitchFamily="49" charset="-122"/>
              </a:rPr>
              <a:t>6</a:t>
            </a:r>
            <a:r>
              <a:rPr lang="zh-CN" altLang="en-US" sz="2400" dirty="0">
                <a:latin typeface="楷体" panose="02010609060101010101" pitchFamily="49" charset="-122"/>
                <a:ea typeface="楷体" panose="02010609060101010101" pitchFamily="49" charset="-122"/>
                <a:cs typeface="楷体" panose="02010609060101010101" pitchFamily="49" charset="-122"/>
              </a:rPr>
              <a:t>.人才引进费</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20000"/>
              </a:lnSpc>
              <a:buNone/>
            </a:pP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400" dirty="0">
                <a:latin typeface="楷体" panose="02010609060101010101" pitchFamily="49" charset="-122"/>
                <a:ea typeface="楷体" panose="02010609060101010101" pitchFamily="49" charset="-122"/>
                <a:cs typeface="楷体" panose="02010609060101010101" pitchFamily="49" charset="-122"/>
              </a:rPr>
              <a:t>学校引进人才发生的各项费用支出，包含安家费、科研启动费等。</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400" dirty="0">
                <a:latin typeface="楷体" panose="02010609060101010101" pitchFamily="49" charset="-122"/>
                <a:ea typeface="楷体" panose="02010609060101010101" pitchFamily="49" charset="-122"/>
                <a:cs typeface="楷体" panose="02010609060101010101" pitchFamily="49" charset="-122"/>
              </a:rPr>
              <a:t>人才引进经费卡发生的全部费用和其他经费卡发生的人才引进相关费用从该模块填报；</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rPr>
              <a:t>科研启动费支出须</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人事处和科研处负责人签名，按日常经费支出要求审批。</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0230" y="474345"/>
            <a:ext cx="11079480" cy="5797550"/>
          </a:xfrm>
        </p:spPr>
        <p:txBody>
          <a:bodyPr>
            <a:noAutofit/>
          </a:bodyPr>
          <a:lstStyle/>
          <a:p>
            <a:pPr marL="0" indent="0"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endParaRPr lang="en-US" altLang="zh-CN"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1</a:t>
            </a:r>
            <a:r>
              <a:rPr lang="en-US" altLang="zh-CN" sz="2800" dirty="0">
                <a:latin typeface="楷体" panose="02010609060101010101" pitchFamily="49" charset="-122"/>
                <a:ea typeface="楷体" panose="02010609060101010101" pitchFamily="49" charset="-122"/>
                <a:cs typeface="楷体" panose="02010609060101010101" pitchFamily="49" charset="-122"/>
              </a:rPr>
              <a:t>7</a:t>
            </a:r>
            <a:r>
              <a:rPr lang="zh-CN" altLang="en-US" sz="2800" dirty="0">
                <a:latin typeface="楷体" panose="02010609060101010101" pitchFamily="49" charset="-122"/>
                <a:ea typeface="楷体" panose="02010609060101010101" pitchFamily="49" charset="-122"/>
                <a:cs typeface="楷体" panose="02010609060101010101" pitchFamily="49" charset="-122"/>
              </a:rPr>
              <a:t>.体育维持费（体育部）</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学校体育设施设备的购置、维护、体育训练和比赛等方面的支出等。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体育维持费和</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专项体育比赛</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支出费用从该模块填报。</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0230" y="474345"/>
            <a:ext cx="11079480" cy="5797550"/>
          </a:xfrm>
        </p:spPr>
        <p:txBody>
          <a:bodyPr>
            <a:noAutofit/>
          </a:bodyPr>
          <a:lstStyle/>
          <a:p>
            <a:pPr marL="0" indent="0"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endParaRPr lang="en-US" altLang="zh-CN"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1</a:t>
            </a:r>
            <a:r>
              <a:rPr lang="en-US" altLang="zh-CN" sz="2800" dirty="0">
                <a:latin typeface="楷体" panose="02010609060101010101" pitchFamily="49" charset="-122"/>
                <a:ea typeface="楷体" panose="02010609060101010101" pitchFamily="49" charset="-122"/>
                <a:cs typeface="楷体" panose="02010609060101010101" pitchFamily="49" charset="-122"/>
              </a:rPr>
              <a:t>8</a:t>
            </a:r>
            <a:r>
              <a:rPr lang="zh-CN" altLang="en-US" sz="2800" dirty="0">
                <a:latin typeface="楷体" panose="02010609060101010101" pitchFamily="49" charset="-122"/>
                <a:ea typeface="楷体" panose="02010609060101010101" pitchFamily="49" charset="-122"/>
                <a:cs typeface="楷体" panose="02010609060101010101" pitchFamily="49" charset="-122"/>
              </a:rPr>
              <a:t>.离休人员疗养费（人事处）</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rPr>
              <a:t>离休人员疗养发生的各项支出</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rPr>
              <a:t>离休人员疗养发生的各项费用全部从该模块填报。</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19</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.离退休人员活动费（人事处）</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离退休人员举办各种活动发生的支出</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老干费卡支出的各项活动费用全部从该模块填报。</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5305" y="541655"/>
            <a:ext cx="11122025" cy="5170170"/>
          </a:xfrm>
        </p:spPr>
        <p:txBody>
          <a:bodyPr>
            <a:noAutofit/>
          </a:bodyPr>
          <a:lstStyle/>
          <a:p>
            <a:pPr marL="0" indent="0">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2</a:t>
            </a:r>
            <a:r>
              <a:rPr lang="en-US" altLang="zh-CN" sz="2400" dirty="0">
                <a:latin typeface="楷体" panose="02010609060101010101" pitchFamily="49" charset="-122"/>
                <a:ea typeface="楷体" panose="02010609060101010101" pitchFamily="49" charset="-122"/>
                <a:cs typeface="楷体" panose="02010609060101010101" pitchFamily="49" charset="-122"/>
              </a:rPr>
              <a:t>0</a:t>
            </a:r>
            <a:r>
              <a:rPr lang="zh-CN" altLang="en-US" sz="2400" dirty="0">
                <a:latin typeface="楷体" panose="02010609060101010101" pitchFamily="49" charset="-122"/>
                <a:ea typeface="楷体" panose="02010609060101010101" pitchFamily="49" charset="-122"/>
                <a:cs typeface="楷体" panose="02010609060101010101" pitchFamily="49" charset="-122"/>
              </a:rPr>
              <a:t>.实习实践费</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1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400" dirty="0">
                <a:latin typeface="楷体" panose="02010609060101010101" pitchFamily="49" charset="-122"/>
                <a:ea typeface="楷体" panose="02010609060101010101" pitchFamily="49" charset="-122"/>
                <a:cs typeface="楷体" panose="02010609060101010101" pitchFamily="49" charset="-122"/>
              </a:rPr>
              <a:t>学生实习实践发生的各种费用支出。</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a:lnSpc>
                <a:spcPct val="11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学生实习经费卡全部支出和其他经费卡发生的实习实践费用支出。</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a:lnSpc>
                <a:spcPct val="11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.版面出版费</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10000"/>
              </a:lnSpc>
              <a:buNone/>
            </a:pP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师生发表论文或出版专著费用支出。</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1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endPar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10000"/>
              </a:lnSpc>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）发表论文需提供录稿通知书或发表文章目录和刊物封面；</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10000"/>
              </a:lnSpc>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）出版专著需提供合同，</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个人科研经费支出的出版合同可个人和出版社签订外，非科研支出的必须是学校与出版社签订；</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10000"/>
              </a:lnSpc>
              <a:buNone/>
            </a:pP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国家社科基金项目不能报销版面费。</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10000"/>
              </a:lnSpc>
              <a:buNone/>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9285" y="556260"/>
            <a:ext cx="10932795" cy="5876925"/>
          </a:xfrm>
        </p:spPr>
        <p:txBody>
          <a:bodyPr>
            <a:noAutofit/>
          </a:bodyPr>
          <a:lstStyle/>
          <a:p>
            <a:pPr marL="0" indent="0" fontAlgn="auto">
              <a:lnSpc>
                <a:spcPct val="11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1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2</a:t>
            </a:r>
            <a:r>
              <a:rPr lang="en-US" altLang="zh-CN" sz="2800" dirty="0">
                <a:latin typeface="楷体" panose="02010609060101010101" pitchFamily="49" charset="-122"/>
                <a:ea typeface="楷体" panose="02010609060101010101" pitchFamily="49" charset="-122"/>
                <a:cs typeface="楷体" panose="02010609060101010101" pitchFamily="49" charset="-122"/>
              </a:rPr>
              <a:t>2</a:t>
            </a:r>
            <a:r>
              <a:rPr lang="zh-CN" altLang="en-US" sz="2800" dirty="0">
                <a:latin typeface="楷体" panose="02010609060101010101" pitchFamily="49" charset="-122"/>
                <a:ea typeface="楷体" panose="02010609060101010101" pitchFamily="49" charset="-122"/>
                <a:cs typeface="楷体" panose="02010609060101010101" pitchFamily="49" charset="-122"/>
              </a:rPr>
              <a:t>.专用材料费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rPr>
              <a:t>不满足固定资产标准，或容易损耗的日常专用材料支出，具体包括墨粉、硒鼓、专用纸张、灯泡等以及标准以下的移动硬盘、内存条、实验室用品、消耗性体育用品等。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10000"/>
              </a:lnSpc>
              <a:buNone/>
            </a:pP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属于政府采购范围的材料，按政府采购有关规定执行</a:t>
            </a:r>
            <a:endPar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fontAlgn="auto">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9975" y="628015"/>
            <a:ext cx="10058400" cy="5544185"/>
          </a:xfrm>
        </p:spPr>
        <p:txBody>
          <a:bodyPr>
            <a:noAutofit/>
          </a:bodyPr>
          <a:lstStyle/>
          <a:p>
            <a:pPr marL="0" indent="720090" algn="l"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.委托业务费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委托外单位办理业务而支付的相关费用；科研经费转拨出学校、与校外单位合作办学等分成款。</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rPr>
              <a:t>纳入政府采购范围的委托业务费（咨询、审计服务等），</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按政府采购有关规定执行</a:t>
            </a:r>
            <a:r>
              <a:rPr lang="zh-CN" altLang="en-US" sz="2800" dirty="0">
                <a:latin typeface="楷体" panose="02010609060101010101" pitchFamily="49" charset="-122"/>
                <a:ea typeface="楷体" panose="02010609060101010101" pitchFamily="49" charset="-122"/>
                <a:cs typeface="楷体" panose="02010609060101010101" pitchFamily="49" charset="-122"/>
              </a:rPr>
              <a:t>；无合同的小额委托业务费须简要说明具体事由。</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31760" y="219922"/>
            <a:ext cx="1551819" cy="123794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3905" y="349250"/>
            <a:ext cx="10702290" cy="2239645"/>
          </a:xfrm>
        </p:spPr>
        <p:txBody>
          <a:bodyPr>
            <a:normAutofit/>
          </a:bodyPr>
          <a:lstStyle/>
          <a:p>
            <a:endParaRPr lang="zh-CN" altLang="zh-CN"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内容占位符 2"/>
          <p:cNvSpPr>
            <a:spLocks noGrp="1"/>
          </p:cNvSpPr>
          <p:nvPr>
            <p:ph idx="1"/>
          </p:nvPr>
        </p:nvSpPr>
        <p:spPr>
          <a:xfrm>
            <a:off x="660400" y="2496185"/>
            <a:ext cx="11116310" cy="4142105"/>
          </a:xfrm>
        </p:spPr>
        <p:txBody>
          <a:bodyPr>
            <a:noAutofit/>
          </a:bodyPr>
          <a:lstStyle/>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rPr>
              <a:t>      </a:t>
            </a:r>
            <a:endParaRPr lang="zh-CN" altLang="en-US" sz="2700" dirty="0">
              <a:solidFill>
                <a:srgbClr val="FF0000"/>
              </a:solidFill>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pic>
        <p:nvPicPr>
          <p:cNvPr id="6" name="图片 5" descr="广财网报讨论群群聊二维码"/>
          <p:cNvPicPr>
            <a:picLocks noChangeAspect="1"/>
          </p:cNvPicPr>
          <p:nvPr/>
        </p:nvPicPr>
        <p:blipFill>
          <a:blip r:embed="rId2"/>
          <a:stretch>
            <a:fillRect/>
          </a:stretch>
        </p:blipFill>
        <p:spPr>
          <a:xfrm>
            <a:off x="4070350" y="1213485"/>
            <a:ext cx="4557395" cy="47872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620" y="718820"/>
            <a:ext cx="11163935" cy="5453380"/>
          </a:xfrm>
        </p:spPr>
        <p:txBody>
          <a:bodyPr>
            <a:noAutofit/>
          </a:bodyPr>
          <a:lstStyle/>
          <a:p>
            <a:pPr marL="0" indent="720090">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2</a:t>
            </a:r>
            <a:r>
              <a:rPr lang="en-US" altLang="zh-CN" sz="2800" dirty="0">
                <a:latin typeface="楷体" panose="02010609060101010101" pitchFamily="49" charset="-122"/>
                <a:ea typeface="楷体" panose="02010609060101010101" pitchFamily="49" charset="-122"/>
                <a:cs typeface="楷体" panose="02010609060101010101" pitchFamily="49" charset="-122"/>
              </a:rPr>
              <a:t>4</a:t>
            </a:r>
            <a:r>
              <a:rPr lang="zh-CN" altLang="en-US" sz="2800" dirty="0">
                <a:latin typeface="楷体" panose="02010609060101010101" pitchFamily="49" charset="-122"/>
                <a:ea typeface="楷体" panose="02010609060101010101" pitchFamily="49" charset="-122"/>
                <a:cs typeface="楷体" panose="02010609060101010101" pitchFamily="49" charset="-122"/>
              </a:rPr>
              <a:t>.宣传广告费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rPr>
              <a:t>购买宣传用品以及在报刊、杂志、网络、电视、宣传栏等媒介上发布的各类宣传及广告信息所发生的费用等。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endPar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）纳入政府采购范围的宣传广告费执行政府采购相关规定；</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）无合同的小额宣传广告费须简要说明具体事由，宣传用品的报销参照办公用品的相关规定。</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311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sym typeface="+mn-ea"/>
              </a:rPr>
              <a:t>     </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1340" y="402590"/>
            <a:ext cx="11069320" cy="5869940"/>
          </a:xfrm>
        </p:spPr>
        <p:txBody>
          <a:bodyPr>
            <a:normAutofit fontScale="67500" lnSpcReduction="20000"/>
          </a:bodyPr>
          <a:lstStyle/>
          <a:p>
            <a:pPr marL="0" indent="0" fontAlgn="auto">
              <a:lnSpc>
                <a:spcPct val="130000"/>
              </a:lnSpc>
              <a:buNone/>
            </a:pPr>
            <a:r>
              <a:rPr lang="zh-CN" altLang="en-US" sz="4000" b="1"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40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000" b="1" dirty="0">
                <a:latin typeface="楷体" panose="02010609060101010101" pitchFamily="49" charset="-122"/>
                <a:ea typeface="楷体" panose="02010609060101010101" pitchFamily="49" charset="-122"/>
                <a:cs typeface="楷体" panose="02010609060101010101" pitchFamily="49" charset="-122"/>
                <a:sym typeface="+mn-ea"/>
              </a:rPr>
              <a:t>二、非科研差旅费模块</a:t>
            </a:r>
            <a:endParaRPr lang="zh-CN" altLang="en-US" sz="4000" b="1"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临时到常驻地以外地区公务出差所发生的城市间交通费、住宿费、伙食补助费和交通补助费等非科研差旅费。</a:t>
            </a:r>
            <a:endParaRPr lang="en-US" altLang="zh-CN"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）需提供</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出差日期前</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通过网上</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办事大厅</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办理的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《出差审批表》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）经费支出必须有</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完整</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的出差票据（城市间交通费、住宿费等），除学校安排科研资金支出外，实名车票和附登机牌的机票不需附支付凭证，其他票据需附支付凭证；</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转签、退票费用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须单位负责人审批；</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）乘坐飞机的，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可以报销机场往返市区接驳专线费用、民航发展基金、燃油附加费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；从出发地到机场或从机场到目的地的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的士票（网约车费）不予报销</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）经批准，可选择公务交通费定额包干的方式，自行解决交通工具，但必须提供</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路桥票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等佐证材料为依据，不得再以任何形式报销城市间交通费。</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注意：部门党政正职提供《领导干部外出审批表》；教职工由部门行政负责人审批；学生由所在院系书记审批；退休人员由退休前所在单位行政负责人审批；校外人员作为校内人员随从人员一同审批。</a:t>
            </a:r>
            <a:endPar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146695" y="212"/>
            <a:ext cx="1551819" cy="123794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1340" y="402590"/>
            <a:ext cx="11069320" cy="5869940"/>
          </a:xfrm>
        </p:spPr>
        <p:txBody>
          <a:bodyPr>
            <a:normAutofit fontScale="75000" lnSpcReduction="20000"/>
          </a:bodyPr>
          <a:lstStyle/>
          <a:p>
            <a:pPr marL="0" indent="0" fontAlgn="auto">
              <a:lnSpc>
                <a:spcPct val="130000"/>
              </a:lnSpc>
              <a:buNone/>
            </a:pPr>
            <a:r>
              <a:rPr lang="zh-CN" altLang="en-US" sz="3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700" b="1" dirty="0" err="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三、科研差旅费</a:t>
            </a:r>
            <a:r>
              <a:rPr lang="zh-CN" altLang="en-US" sz="37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模块</a:t>
            </a:r>
            <a:endParaRPr lang="en-US" altLang="zh-CN" sz="37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en-US" altLang="zh-CN" sz="2800" dirty="0">
                <a:latin typeface="楷体" panose="02010609060101010101" pitchFamily="49" charset="-122"/>
                <a:ea typeface="楷体" panose="02010609060101010101" pitchFamily="49" charset="-122"/>
                <a:cs typeface="楷体" panose="02010609060101010101" pitchFamily="49" charset="-122"/>
              </a:rPr>
              <a:t>临时到常驻地以外地区公务出差所发生的城市间交通费、住宿费、伙食补助费和交通补助费等</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科研差旅费</a:t>
            </a:r>
            <a:r>
              <a:rPr lang="en-US" altLang="zh-CN" sz="2800" dirty="0">
                <a:latin typeface="楷体" panose="02010609060101010101" pitchFamily="49" charset="-122"/>
                <a:ea typeface="楷体" panose="02010609060101010101" pitchFamily="49" charset="-122"/>
                <a:cs typeface="楷体" panose="02010609060101010101" pitchFamily="49" charset="-122"/>
              </a:rPr>
              <a:t>。</a:t>
            </a:r>
            <a:endPar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r>
              <a:rPr lang="en-US" altLang="zh-CN" sz="2800" b="1"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详见《广东财经大学差旅费管理办法》文件和《广东财经大学省内乘用非公共交通工具出差定额包干管理办法》（粤财大〔2021〕20号）文件。</a:t>
            </a:r>
            <a:endParaRPr lang="zh-CN" altLang="en-US" sz="28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sz="28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）需提供</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出差日期前</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通过网上</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办事大厅</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办理的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《出差审批表》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）除学校安排科研资金支出外，实名车票和附登机牌的机票不需附支付凭证，其他票据需附支付凭证；</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转签、退票费用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须单位负责人审批；</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）乘坐飞机的，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可以报销机场往返市区接驳专线费用、民航发展基金、燃油附加费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；从出发地到机场或从机场到目的地的</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的士票（网约车费）不予报销</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）调研差旅费最高按</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8</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天</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报销伙食和市内交通补助；</a:t>
            </a: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）经批准，可选择公务交通费定额包干的方式，自行解决交通工具，但必须提供</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路桥票</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等佐证材料为依据，不得再以任何形式报销城市间交通费。</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endParaRPr lang="zh-CN" altLang="en-US" sz="2800" b="1" dirty="0">
              <a:solidFill>
                <a:srgbClr val="00B0F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146695" y="212"/>
            <a:ext cx="1551819" cy="123794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7085" y="692785"/>
            <a:ext cx="10839450" cy="5281887"/>
          </a:xfrm>
        </p:spPr>
        <p:txBody>
          <a:bodyPr>
            <a:normAutofit/>
          </a:bodyPr>
          <a:lstStyle/>
          <a:p>
            <a:pPr marL="0" indent="720090" algn="l" fontAlgn="auto">
              <a:lnSpc>
                <a:spcPct val="130000"/>
              </a:lnSpc>
              <a:buNone/>
            </a:pPr>
            <a:r>
              <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 </a:t>
            </a:r>
            <a:r>
              <a:rPr lang="en-US" altLang="zh-CN" sz="28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四、国（境）外差旅费</a:t>
            </a:r>
            <a:r>
              <a:rPr lang="zh-CN" altLang="en-US"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模块</a:t>
            </a:r>
            <a:endParaRPr lang="en-US" altLang="zh-CN"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符合中央或省有关因公出国（境）管理规定，已纳入年度因公出国（境）预算管理的各类出国考察、学习、交流团队人员所发生的国际旅费、国外城市间交通费、住宿费、伙食补助费、公杂费等支出。</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须提供因公出国（境）人员公示材料、出国审批表、国际处折算外币为人民币的资料及相关票据等；票据需附支付凭证；需国际交流处审批。</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注意：国外访学不通过该模块填报，通过培训费模块填报。</a:t>
            </a:r>
            <a:endPar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0710" y="704215"/>
            <a:ext cx="10964545" cy="5467985"/>
          </a:xfrm>
        </p:spPr>
        <p:txBody>
          <a:bodyPr>
            <a:noAutofit/>
          </a:bodyPr>
          <a:lstStyle/>
          <a:p>
            <a:pPr marL="0" indent="0" algn="l" fontAlgn="auto">
              <a:lnSpc>
                <a:spcPct val="130000"/>
              </a:lnSpc>
              <a:buNone/>
            </a:pPr>
            <a:r>
              <a:rPr lang="en-US" altLang="zh-CN" sz="320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rPr>
              <a:t>     </a:t>
            </a:r>
            <a:r>
              <a:rPr lang="en-US" altLang="zh-CN" sz="28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rPr>
              <a:t>五、会议费</a:t>
            </a:r>
            <a:r>
              <a:rPr lang="zh-CN" altLang="en-US"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rPr>
              <a:t>模块</a:t>
            </a:r>
            <a:endPar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endParaRPr>
          </a:p>
          <a:p>
            <a:pPr marL="0" indent="720090" algn="l" fontAlgn="auto">
              <a:lnSpc>
                <a:spcPct val="13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rPr>
              <a:t>主要内容：</a:t>
            </a:r>
            <a:r>
              <a:rPr lang="zh-CN" altLang="en-US" sz="2400" dirty="0">
                <a:latin typeface="楷体" panose="02010609060101010101" pitchFamily="49" charset="-122"/>
                <a:ea typeface="楷体" panose="02010609060101010101" pitchFamily="49" charset="-122"/>
                <a:cs typeface="楷体" panose="02010609060101010101" pitchFamily="49" charset="-122"/>
              </a:rPr>
              <a:t>相关部门</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组织召开</a:t>
            </a:r>
            <a:r>
              <a:rPr lang="zh-CN" altLang="en-US" sz="2400" dirty="0">
                <a:latin typeface="楷体" panose="02010609060101010101" pitchFamily="49" charset="-122"/>
                <a:ea typeface="楷体" panose="02010609060101010101" pitchFamily="49" charset="-122"/>
                <a:cs typeface="楷体" panose="02010609060101010101" pitchFamily="49" charset="-122"/>
              </a:rPr>
              <a:t>的各类会议所发生的场地租用费、住宿费、伙食费、交通费、文件资料印制费等会议费用；以及</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广州校区人员参加广州市四区内会议的费用，佛山校区人员参加三水区内会议的费用。</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endPar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3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举办会议参照《省直党政机关和事业单位会议费管</a:t>
            </a:r>
            <a:r>
              <a:rPr lang="zh-CN" altLang="en-US" sz="2400" dirty="0">
                <a:latin typeface="楷体" panose="02010609060101010101" pitchFamily="49" charset="-122"/>
                <a:ea typeface="楷体" panose="02010609060101010101" pitchFamily="49" charset="-122"/>
                <a:sym typeface="+mn-ea"/>
              </a:rPr>
              <a:t>理办法》的通知标准执行；须提供</a:t>
            </a:r>
            <a:r>
              <a:rPr lang="zh-CN" altLang="en-US" sz="2400" dirty="0">
                <a:solidFill>
                  <a:srgbClr val="FF0000"/>
                </a:solidFill>
                <a:latin typeface="楷体" panose="02010609060101010101" pitchFamily="49" charset="-122"/>
                <a:ea typeface="楷体" panose="02010609060101010101" pitchFamily="49" charset="-122"/>
                <a:sym typeface="+mn-ea"/>
              </a:rPr>
              <a:t>会议审批报告（含会议预算）、合同或协议、会议通知、会议费用清单、到会人员签到表</a:t>
            </a:r>
            <a:r>
              <a:rPr lang="zh-CN" altLang="en-US" sz="2400" dirty="0">
                <a:latin typeface="楷体" panose="02010609060101010101" pitchFamily="49" charset="-122"/>
                <a:ea typeface="楷体" panose="02010609060101010101" pitchFamily="49" charset="-122"/>
                <a:sym typeface="+mn-ea"/>
              </a:rPr>
              <a:t>等资料。发生的支出事项属于政府采购范围的，须按规定办理政府采购手续。</a:t>
            </a:r>
            <a:endParaRPr lang="zh-CN" altLang="en-US" sz="2400" dirty="0">
              <a:latin typeface="楷体" panose="02010609060101010101" pitchFamily="49" charset="-122"/>
              <a:ea typeface="楷体" panose="02010609060101010101" pitchFamily="49" charset="-122"/>
              <a:sym typeface="+mn-ea"/>
            </a:endParaRPr>
          </a:p>
          <a:p>
            <a:pPr marL="0" indent="720090" algn="l" fontAlgn="auto">
              <a:lnSpc>
                <a:spcPct val="130000"/>
              </a:lnSpc>
              <a:buNone/>
            </a:pPr>
            <a:r>
              <a:rPr lang="zh-CN" altLang="en-US" sz="2400" dirty="0">
                <a:latin typeface="楷体" panose="02010609060101010101" pitchFamily="49" charset="-122"/>
                <a:ea typeface="楷体" panose="02010609060101010101" pitchFamily="49" charset="-122"/>
                <a:sym typeface="+mn-ea"/>
              </a:rPr>
              <a:t>参加会议的需提供</a:t>
            </a:r>
            <a:r>
              <a:rPr lang="zh-CN" altLang="en-US" sz="2400" dirty="0">
                <a:solidFill>
                  <a:srgbClr val="FF0000"/>
                </a:solidFill>
                <a:latin typeface="楷体" panose="02010609060101010101" pitchFamily="49" charset="-122"/>
                <a:ea typeface="楷体" panose="02010609060101010101" pitchFamily="49" charset="-122"/>
                <a:sym typeface="+mn-ea"/>
              </a:rPr>
              <a:t>会议通知、相关票据</a:t>
            </a:r>
            <a:r>
              <a:rPr lang="zh-CN" altLang="en-US" sz="2400" dirty="0">
                <a:latin typeface="楷体" panose="02010609060101010101" pitchFamily="49" charset="-122"/>
                <a:ea typeface="楷体" panose="02010609060101010101" pitchFamily="49" charset="-122"/>
                <a:sym typeface="+mn-ea"/>
              </a:rPr>
              <a:t>等材料。</a:t>
            </a:r>
            <a:endParaRPr lang="zh-CN" altLang="en-US" sz="2800" dirty="0">
              <a:latin typeface="楷体" panose="02010609060101010101" pitchFamily="49" charset="-122"/>
              <a:ea typeface="楷体" panose="02010609060101010101" pitchFamily="49" charset="-122"/>
              <a:sym typeface="+mn-ea"/>
            </a:endParaRPr>
          </a:p>
          <a:p>
            <a:pPr marL="0" indent="720090" algn="l"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709930"/>
            <a:ext cx="10881995" cy="5437505"/>
          </a:xfrm>
        </p:spPr>
        <p:txBody>
          <a:bodyPr>
            <a:noAutofit/>
          </a:bodyPr>
          <a:lstStyle/>
          <a:p>
            <a:pPr marL="0" indent="0" fontAlgn="auto">
              <a:lnSpc>
                <a:spcPct val="130000"/>
              </a:lnSpc>
              <a:buNone/>
            </a:pPr>
            <a:endParaRPr lang="zh-CN" altLang="en-US" sz="2800">
              <a:solidFill>
                <a:srgbClr val="FF0000"/>
              </a:solidFill>
              <a:latin typeface="楷体" panose="02010609060101010101" pitchFamily="49" charset="-122"/>
              <a:ea typeface="楷体" panose="02010609060101010101" pitchFamily="49" charset="-122"/>
            </a:endParaRPr>
          </a:p>
          <a:p>
            <a:pPr marL="0" indent="720090" algn="l" fontAlgn="auto">
              <a:lnSpc>
                <a:spcPct val="130000"/>
              </a:lnSpc>
              <a:buNone/>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根据八项规定精神，各级党政机关一律不得到</a:t>
            </a:r>
            <a:r>
              <a:rPr lang="zh-CN" altLang="en-US" sz="280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八达岭、十三陵、承德避暑山庄八庙、五台山、太湖、普陀山、黄山、九华山、武夷山、庐山、泰山、嵩山、武当山、武陵源（张家界）、白云山、桂林漓江、三亚热带海滨、峨眉山-乐山大佛、九寨沟-黄龙、黄果树、西双版纳、华山</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21个风景区开会、培训。</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endParaRPr lang="zh-CN" altLang="en-US" sz="2800">
              <a:latin typeface="楷体" panose="02010609060101010101" pitchFamily="49" charset="-122"/>
              <a:ea typeface="楷体" panose="02010609060101010101" pitchFamily="49" charset="-122"/>
            </a:endParaRPr>
          </a:p>
          <a:p>
            <a:pPr marL="0" indent="0" algn="l" fontAlgn="auto">
              <a:lnSpc>
                <a:spcPct val="130000"/>
              </a:lnSpc>
              <a:buNone/>
            </a:pP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2" name="图片 1"/>
          <p:cNvPicPr>
            <a:picLocks noChangeAspect="1"/>
          </p:cNvPicPr>
          <p:nvPr/>
        </p:nvPicPr>
        <p:blipFill>
          <a:blip r:embed="rId1"/>
          <a:stretch>
            <a:fillRect/>
          </a:stretch>
        </p:blipFill>
        <p:spPr>
          <a:xfrm>
            <a:off x="6884035" y="4340225"/>
            <a:ext cx="4677410" cy="2136140"/>
          </a:xfrm>
          <a:prstGeom prst="rect">
            <a:avLst/>
          </a:prstGeom>
        </p:spPr>
      </p:pic>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2460" y="734695"/>
            <a:ext cx="11079480" cy="5437505"/>
          </a:xfrm>
        </p:spPr>
        <p:txBody>
          <a:bodyPr>
            <a:noAutofit/>
          </a:bodyPr>
          <a:lstStyle/>
          <a:p>
            <a:pPr marL="0" indent="0" fontAlgn="auto">
              <a:lnSpc>
                <a:spcPct val="130000"/>
              </a:lnSpc>
              <a:buNone/>
            </a:pPr>
            <a:r>
              <a:rPr lang="en-US" altLang="zh-CN" sz="320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rPr>
              <a:t>      </a:t>
            </a:r>
            <a:r>
              <a:rPr lang="en-US" altLang="zh-CN" sz="28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rPr>
              <a:t>六、培训费</a:t>
            </a:r>
            <a:r>
              <a:rPr lang="zh-CN" altLang="en-US"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rPr>
              <a:t>模块</a:t>
            </a:r>
            <a:endPar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endParaRPr>
          </a:p>
          <a:p>
            <a:pPr marL="0" indent="720090" algn="l" fontAlgn="auto">
              <a:lnSpc>
                <a:spcPct val="130000"/>
              </a:lnSpc>
              <a:buNone/>
            </a:pPr>
            <a:r>
              <a:rPr lang="zh-CN" altLang="en-US" dirty="0">
                <a:solidFill>
                  <a:srgbClr val="00B0F0"/>
                </a:solidFill>
                <a:latin typeface="楷体" panose="02010609060101010101" pitchFamily="49" charset="-122"/>
                <a:ea typeface="楷体" panose="02010609060101010101" pitchFamily="49" charset="-122"/>
              </a:rPr>
              <a:t>主</a:t>
            </a:r>
            <a:r>
              <a:rPr lang="zh-CN" altLang="en-US" dirty="0">
                <a:solidFill>
                  <a:srgbClr val="00B0F0"/>
                </a:solidFill>
                <a:latin typeface="楷体" panose="02010609060101010101" pitchFamily="49" charset="-122"/>
                <a:ea typeface="楷体" panose="02010609060101010101" pitchFamily="49" charset="-122"/>
                <a:cs typeface="楷体" panose="02010609060101010101" pitchFamily="49" charset="-122"/>
              </a:rPr>
              <a:t>要内容：</a:t>
            </a:r>
            <a:r>
              <a:rPr lang="zh-CN" altLang="en-US" dirty="0">
                <a:latin typeface="楷体" panose="02010609060101010101" pitchFamily="49" charset="-122"/>
                <a:ea typeface="楷体" panose="02010609060101010101" pitchFamily="49" charset="-122"/>
                <a:cs typeface="楷体" panose="02010609060101010101" pitchFamily="49" charset="-122"/>
              </a:rPr>
              <a:t>相关部门或项目组自行组织或参加外单位组织的各类培训项目所发生的场地租用费、住宿费、伙食费、交通费、文件资料印制费等；广州校区人员参加广州市四区内培训的费用，三水校区人员参加三水区内培训的费用；学校集体安排外出培训；海外研修人员的费用。</a:t>
            </a:r>
            <a:endParaRPr lang="zh-CN" altLang="en-US" dirty="0">
              <a:latin typeface="楷体" panose="02010609060101010101" pitchFamily="49" charset="-122"/>
              <a:ea typeface="楷体" panose="02010609060101010101" pitchFamily="49" charset="-122"/>
              <a:cs typeface="楷体" panose="02010609060101010101" pitchFamily="49" charset="-122"/>
            </a:endParaRPr>
          </a:p>
          <a:p>
            <a:pPr marL="0" indent="720090" algn="l" fontAlgn="auto">
              <a:lnSpc>
                <a:spcPct val="130000"/>
              </a:lnSpc>
              <a:buNone/>
            </a:pPr>
            <a:r>
              <a:rPr lang="zh-CN" altLang="en-US" sz="24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举办培训参照《广东省财政厅关于印发省直党政机关和事业单位会议费管理办法》的通知标准执行；相关报销要求参照</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举办会议</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的要求</a:t>
            </a:r>
            <a:r>
              <a:rPr lang="zh-CN" altLang="en-US" sz="2400" dirty="0">
                <a:solidFill>
                  <a:srgbClr val="FF0000"/>
                </a:solidFill>
                <a:latin typeface="楷体" panose="02010609060101010101" pitchFamily="49" charset="-122"/>
                <a:ea typeface="楷体" panose="02010609060101010101" pitchFamily="49" charset="-122"/>
              </a:rPr>
              <a:t>。</a:t>
            </a:r>
            <a:endParaRPr lang="zh-CN" altLang="en-US" sz="2400" dirty="0">
              <a:solidFill>
                <a:srgbClr val="FF0000"/>
              </a:solidFill>
              <a:latin typeface="楷体" panose="02010609060101010101" pitchFamily="49" charset="-122"/>
              <a:ea typeface="楷体" panose="02010609060101010101" pitchFamily="49" charset="-122"/>
            </a:endParaRPr>
          </a:p>
          <a:p>
            <a:pPr marL="0" indent="720090" algn="l" fontAlgn="auto">
              <a:lnSpc>
                <a:spcPct val="130000"/>
              </a:lnSpc>
              <a:buNone/>
            </a:pPr>
            <a:r>
              <a:rPr lang="zh-CN" altLang="en-US" sz="2400" dirty="0">
                <a:solidFill>
                  <a:srgbClr val="FF0000"/>
                </a:solidFill>
                <a:latin typeface="楷体" panose="02010609060101010101" pitchFamily="49" charset="-122"/>
                <a:ea typeface="楷体" panose="02010609060101010101" pitchFamily="49" charset="-122"/>
              </a:rPr>
              <a:t>海外研修费用</a:t>
            </a:r>
            <a:r>
              <a:rPr lang="zh-CN" altLang="en-US" sz="2400" dirty="0">
                <a:solidFill>
                  <a:schemeClr val="tx1"/>
                </a:solidFill>
                <a:latin typeface="楷体" panose="02010609060101010101" pitchFamily="49" charset="-122"/>
                <a:ea typeface="楷体" panose="02010609060101010101" pitchFamily="49" charset="-122"/>
              </a:rPr>
              <a:t>报销需提供公示材料、会议纪要、研修合同、相关票据、国际处的外币折算成人民币资料。</a:t>
            </a:r>
            <a:endParaRPr lang="zh-CN" altLang="en-US" sz="2400" dirty="0">
              <a:solidFill>
                <a:srgbClr val="FF0000"/>
              </a:solidFill>
              <a:latin typeface="楷体" panose="02010609060101010101" pitchFamily="49" charset="-122"/>
              <a:ea typeface="楷体" panose="02010609060101010101" pitchFamily="49" charset="-122"/>
            </a:endParaRPr>
          </a:p>
          <a:p>
            <a:pPr marL="0" indent="720090" algn="l" fontAlgn="auto">
              <a:lnSpc>
                <a:spcPct val="130000"/>
              </a:lnSpc>
              <a:buNone/>
            </a:pPr>
            <a:r>
              <a:rPr lang="zh-CN" altLang="en-US" sz="2400" dirty="0">
                <a:solidFill>
                  <a:srgbClr val="FF0000"/>
                </a:solidFill>
                <a:latin typeface="楷体" panose="02010609060101010101" pitchFamily="49" charset="-122"/>
                <a:ea typeface="楷体" panose="02010609060101010101" pitchFamily="49" charset="-122"/>
              </a:rPr>
              <a:t>学校统一安排到外地参加的培训据实报销</a:t>
            </a:r>
            <a:r>
              <a:rPr lang="zh-CN" altLang="en-US" sz="2400" dirty="0">
                <a:solidFill>
                  <a:schemeClr val="tx1"/>
                </a:solidFill>
                <a:latin typeface="楷体" panose="02010609060101010101" pitchFamily="49" charset="-122"/>
                <a:ea typeface="楷体" panose="02010609060101010101" pitchFamily="49" charset="-122"/>
              </a:rPr>
              <a:t>，不给予任何补助，无需填写出差审批表，但需要注明学校安排培训的文件文号。</a:t>
            </a:r>
            <a:endParaRPr lang="zh-CN" altLang="en-US" sz="2800" dirty="0">
              <a:solidFill>
                <a:schemeClr val="tx1"/>
              </a:solidFill>
              <a:latin typeface="楷体" panose="02010609060101010101" pitchFamily="49" charset="-122"/>
              <a:ea typeface="楷体" panose="02010609060101010101" pitchFamily="49" charset="-122"/>
            </a:endParaRPr>
          </a:p>
          <a:p>
            <a:pPr marL="0" indent="0" fontAlgn="auto">
              <a:lnSpc>
                <a:spcPct val="130000"/>
              </a:lnSpc>
              <a:buNone/>
            </a:pPr>
            <a:endParaRPr lang="zh-CN" altLang="en-US" sz="2800" dirty="0">
              <a:solidFill>
                <a:schemeClr val="tx1"/>
              </a:solidFill>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9975" y="749300"/>
            <a:ext cx="10058400" cy="5422900"/>
          </a:xfrm>
        </p:spPr>
        <p:txBody>
          <a:bodyPr>
            <a:noAutofit/>
          </a:bodyPr>
          <a:lstStyle/>
          <a:p>
            <a:pPr marL="0" indent="0" fontAlgn="auto">
              <a:lnSpc>
                <a:spcPct val="120000"/>
              </a:lnSpc>
              <a:buNone/>
            </a:pPr>
            <a:r>
              <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    </a:t>
            </a:r>
            <a:r>
              <a:rPr lang="en-US" altLang="zh-CN" sz="28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七、公务接待及餐费</a:t>
            </a:r>
            <a:r>
              <a:rPr lang="zh-CN" altLang="en-US"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模块</a:t>
            </a:r>
            <a:endPar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endParaRPr>
          </a:p>
          <a:p>
            <a:pPr marL="0" indent="0" algn="l"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主要内容：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餐费、住宿费、交通费等。</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lgn="l" fontAlgn="auto">
              <a:lnSpc>
                <a:spcPct val="120000"/>
              </a:lnSpc>
              <a:buNone/>
            </a:pP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注意事项：</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接待费从接待费模块填报，须</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提供来访单位公函、公务接待审批表和公务</a:t>
            </a:r>
            <a:r>
              <a:rPr lang="zh-CN" altLang="en-US" sz="2800" dirty="0">
                <a:solidFill>
                  <a:srgbClr val="FF0000"/>
                </a:solidFill>
                <a:latin typeface="楷体" panose="02010609060101010101" pitchFamily="49" charset="-122"/>
                <a:ea typeface="楷体" panose="02010609060101010101" pitchFamily="49" charset="-122"/>
                <a:sym typeface="+mn-ea"/>
              </a:rPr>
              <a:t>接待清单等，缺一不可，接待标准</a:t>
            </a:r>
            <a:r>
              <a:rPr lang="zh-CN" altLang="en-US" sz="2800" dirty="0">
                <a:latin typeface="楷体" panose="02010609060101010101" pitchFamily="49" charset="-122"/>
                <a:ea typeface="楷体" panose="02010609060101010101" pitchFamily="49" charset="-122"/>
                <a:sym typeface="+mn-ea"/>
              </a:rPr>
              <a:t>须符合《广东财经大学公务接待管理办法》的规定。</a:t>
            </a:r>
            <a:endParaRPr lang="zh-CN" altLang="en-US" sz="2800" dirty="0">
              <a:latin typeface="楷体" panose="02010609060101010101" pitchFamily="49" charset="-122"/>
              <a:ea typeface="楷体" panose="02010609060101010101" pitchFamily="49" charset="-122"/>
              <a:sym typeface="+mn-ea"/>
            </a:endParaRPr>
          </a:p>
          <a:p>
            <a:pPr marL="0" indent="0" algn="l" fontAlgn="auto">
              <a:lnSpc>
                <a:spcPct val="120000"/>
              </a:lnSpc>
              <a:buNone/>
            </a:pP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     </a:t>
            </a:r>
            <a:r>
              <a:rPr lang="zh-CN" altLang="en-US" sz="2800" dirty="0">
                <a:solidFill>
                  <a:srgbClr val="FF0000"/>
                </a:solidFill>
                <a:latin typeface="楷体" panose="02010609060101010101" pitchFamily="49" charset="-122"/>
                <a:ea typeface="楷体" panose="02010609060101010101" pitchFamily="49" charset="-122"/>
                <a:sym typeface="+mn-ea"/>
              </a:rPr>
              <a:t>财政项目不能列支公务接待费、校内餐费和工作餐等</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a:p>
            <a:pPr marL="0" indent="0" algn="l" fontAlgn="auto">
              <a:lnSpc>
                <a:spcPct val="120000"/>
              </a:lnSpc>
              <a:buNone/>
            </a:pPr>
            <a:r>
              <a:rPr lang="zh-CN" altLang="en-US" sz="2800" dirty="0">
                <a:latin typeface="楷体" panose="02010609060101010101" pitchFamily="49" charset="-122"/>
                <a:ea typeface="楷体" panose="02010609060101010101" pitchFamily="49" charset="-122"/>
                <a:sym typeface="+mn-ea"/>
              </a:rPr>
              <a:t>有预算额度的科研项目支出餐费从</a:t>
            </a:r>
            <a:r>
              <a:rPr lang="zh-CN" altLang="en-US" sz="2800" dirty="0">
                <a:solidFill>
                  <a:srgbClr val="00B0F0"/>
                </a:solidFill>
                <a:latin typeface="楷体" panose="02010609060101010101" pitchFamily="49" charset="-122"/>
                <a:ea typeface="楷体" panose="02010609060101010101" pitchFamily="49" charset="-122"/>
                <a:sym typeface="+mn-ea"/>
              </a:rPr>
              <a:t>工作餐模块</a:t>
            </a:r>
            <a:r>
              <a:rPr lang="zh-CN" altLang="en-US" sz="2800" dirty="0">
                <a:latin typeface="楷体" panose="02010609060101010101" pitchFamily="49" charset="-122"/>
                <a:ea typeface="楷体" panose="02010609060101010101" pitchFamily="49" charset="-122"/>
                <a:sym typeface="+mn-ea"/>
              </a:rPr>
              <a:t>填报。</a:t>
            </a:r>
            <a:endParaRPr lang="zh-CN" altLang="en-US" sz="2800" dirty="0">
              <a:latin typeface="楷体" panose="02010609060101010101" pitchFamily="49" charset="-122"/>
              <a:ea typeface="楷体" panose="02010609060101010101" pitchFamily="49" charset="-122"/>
              <a:sym typeface="+mn-ea"/>
            </a:endParaRPr>
          </a:p>
          <a:p>
            <a:pPr marL="0" indent="0" algn="l" fontAlgn="auto">
              <a:lnSpc>
                <a:spcPct val="120000"/>
              </a:lnSpc>
              <a:buNone/>
            </a:pP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6570" y="520065"/>
            <a:ext cx="11361420" cy="5422900"/>
          </a:xfrm>
        </p:spPr>
        <p:txBody>
          <a:bodyPr>
            <a:noAutofit/>
          </a:bodyPr>
          <a:lstStyle/>
          <a:p>
            <a:pPr marL="0" lvl="0" indent="720090" algn="l" fontAlgn="auto">
              <a:lnSpc>
                <a:spcPct val="130000"/>
              </a:lnSpc>
              <a:buFont typeface="+mj-lt"/>
              <a:buNone/>
            </a:pPr>
            <a:r>
              <a:rPr lang="en-US" altLang="zh-CN" sz="28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八、劳务费报销要求及注意事项</a:t>
            </a:r>
            <a:endParaRPr lang="en-US" altLang="zh-CN" sz="28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endParaRPr>
          </a:p>
          <a:p>
            <a:pPr marL="0" lvl="0" indent="720090" algn="l" fontAlgn="auto">
              <a:lnSpc>
                <a:spcPct val="120000"/>
              </a:lnSpc>
              <a:buFont typeface="+mj-lt"/>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1.写清具体事由，如“×××劳务费（课酬、稿酬等）、</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发放课题组成员绩效</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lvl="0" indent="720090" algn="l" fontAlgn="auto">
              <a:lnSpc>
                <a:spcPct val="120000"/>
              </a:lnSpc>
              <a:buFont typeface="+mj-lt"/>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2.劳务费的制单只有</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当月制单，当月发放才有效</a:t>
            </a:r>
            <a:r>
              <a:rPr lang="zh-CN" altLang="en-US" sz="2800" dirty="0">
                <a:latin typeface="楷体" panose="02010609060101010101" pitchFamily="49" charset="-122"/>
                <a:ea typeface="楷体" panose="02010609060101010101" pitchFamily="49" charset="-122"/>
                <a:cs typeface="楷体" panose="02010609060101010101" pitchFamily="49" charset="-122"/>
              </a:rPr>
              <a:t>。注意：上月制单被退回的当月要重新修改后才能提交。</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lvl="0" indent="720090" algn="l" fontAlgn="auto">
              <a:lnSpc>
                <a:spcPct val="120000"/>
              </a:lnSpc>
              <a:buFont typeface="+mj-lt"/>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3.一般的业务经费卡（含财政专项），除可发放专家劳务费和学生的劳务费外，</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原则上不能给校内老师发放劳务</a:t>
            </a:r>
            <a:r>
              <a:rPr lang="zh-CN" altLang="en-US" sz="2800" dirty="0">
                <a:latin typeface="楷体" panose="02010609060101010101" pitchFamily="49" charset="-122"/>
                <a:ea typeface="楷体" panose="02010609060101010101" pitchFamily="49" charset="-122"/>
                <a:cs typeface="楷体" panose="02010609060101010101" pitchFamily="49" charset="-122"/>
              </a:rPr>
              <a:t>。注意：不能发放承办会议工作人员的劳务费。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lvl="0" indent="720090" algn="l" fontAlgn="auto">
              <a:lnSpc>
                <a:spcPct val="120000"/>
              </a:lnSpc>
              <a:buFont typeface="+mj-lt"/>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4.劳务费的发放不能由自己或配偶审批。</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lvl="0" indent="720090" algn="l" fontAlgn="auto">
              <a:lnSpc>
                <a:spcPct val="120000"/>
              </a:lnSpc>
              <a:buFont typeface="+mj-lt"/>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fontAlgn="auto">
              <a:lnSpc>
                <a:spcPct val="130000"/>
              </a:lnSpc>
              <a:buNone/>
            </a:pP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fontAlgn="auto">
              <a:lnSpc>
                <a:spcPct val="130000"/>
              </a:lnSpc>
              <a:buNone/>
            </a:pPr>
            <a:endParaRPr lang="zh-CN" altLang="en-US" sz="2800" dirty="0">
              <a:latin typeface="楷体" panose="02010609060101010101" pitchFamily="49" charset="-122"/>
              <a:ea typeface="楷体" panose="02010609060101010101" pitchFamily="49" charset="-122"/>
            </a:endParaRPr>
          </a:p>
          <a:p>
            <a:pPr marL="0" indent="0" fontAlgn="auto">
              <a:lnSpc>
                <a:spcPct val="130000"/>
              </a:lnSpc>
              <a:buNone/>
            </a:pPr>
            <a:endParaRPr lang="zh-CN" altLang="en-US" sz="2800"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0710" y="606425"/>
            <a:ext cx="10933430" cy="5513705"/>
          </a:xfrm>
        </p:spPr>
        <p:txBody>
          <a:bodyPr>
            <a:normAutofit fontScale="70000"/>
          </a:bodyPr>
          <a:lstStyle/>
          <a:p>
            <a:pPr marL="0" algn="l" fontAlgn="auto">
              <a:lnSpc>
                <a:spcPct val="120000"/>
              </a:lnSpc>
              <a:buNone/>
            </a:pPr>
            <a:r>
              <a:rPr lang="zh-CN" altLang="en-US"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algn="l" fontAlgn="auto">
              <a:lnSpc>
                <a:spcPct val="120000"/>
              </a:lnSpc>
              <a:buNone/>
            </a:pPr>
            <a:r>
              <a:rPr lang="en-US" altLang="zh-CN"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algn="l" fontAlgn="auto">
              <a:lnSpc>
                <a:spcPct val="120000"/>
              </a:lnSpc>
              <a:buNone/>
            </a:pPr>
            <a:r>
              <a:rPr lang="en-US" altLang="zh-CN" sz="32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2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5.讲座的劳务费票准严格按《广东财经大学学术讲座酬金支付规定》（粤财大</a:t>
            </a:r>
            <a:r>
              <a:rPr lang="zh-CN" altLang="en-US" sz="3200" dirty="0">
                <a:solidFill>
                  <a:schemeClr val="tx1"/>
                </a:solidFill>
                <a:latin typeface="仿宋_GB2312" panose="02010609030101010101" charset="-122"/>
                <a:ea typeface="仿宋_GB2312" panose="02010609030101010101" charset="-122"/>
                <a:cs typeface="楷体" panose="02010609060101010101" pitchFamily="49" charset="-122"/>
                <a:sym typeface="+mn-ea"/>
              </a:rPr>
              <a:t>〔</a:t>
            </a:r>
            <a:r>
              <a:rPr lang="zh-CN" altLang="en-US" sz="32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2017</a:t>
            </a:r>
            <a:r>
              <a:rPr lang="zh-CN" altLang="en-US" sz="3200" dirty="0">
                <a:latin typeface="仿宋_GB2312" panose="02010609030101010101" charset="-122"/>
                <a:ea typeface="仿宋_GB2312" panose="02010609030101010101" charset="-122"/>
                <a:cs typeface="楷体" panose="02010609060101010101" pitchFamily="49" charset="-122"/>
                <a:sym typeface="+mn-ea"/>
              </a:rPr>
              <a:t>〕</a:t>
            </a:r>
            <a:r>
              <a:rPr lang="zh-CN" altLang="en-US" sz="32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116号）文执行，严禁超标准发放。讲座审批表中必须注明讲座人的职称、讲座时长。</a:t>
            </a:r>
            <a:endParaRPr lang="en-US" altLang="zh-CN" sz="3000" dirty="0">
              <a:latin typeface="楷体" panose="02010609060101010101" pitchFamily="49" charset="-122"/>
              <a:ea typeface="楷体" panose="02010609060101010101" pitchFamily="49" charset="-122"/>
              <a:cs typeface="楷体" panose="02010609060101010101" pitchFamily="49" charset="-122"/>
              <a:sym typeface="+mn-ea"/>
            </a:endParaRPr>
          </a:p>
          <a:p>
            <a:pPr marL="0" algn="l" fontAlgn="auto">
              <a:lnSpc>
                <a:spcPct val="120000"/>
              </a:lnSpc>
              <a:buNone/>
            </a:pPr>
            <a:r>
              <a:rPr lang="en-US" altLang="zh-CN" sz="3000" dirty="0">
                <a:latin typeface="楷体" panose="02010609060101010101" pitchFamily="49" charset="-122"/>
                <a:ea typeface="楷体" panose="02010609060101010101" pitchFamily="49" charset="-122"/>
                <a:cs typeface="楷体" panose="02010609060101010101" pitchFamily="49" charset="-122"/>
                <a:sym typeface="+mn-ea"/>
              </a:rPr>
              <a:t>    6.</a:t>
            </a:r>
            <a:r>
              <a:rPr lang="zh-CN" altLang="en-US"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科研项目应有预算才能据实发放劳务费，原则上不能发放给校内事业编制的职工；可以通过计提的科研项目间接费用，发放课题组成员绩效。</a:t>
            </a:r>
            <a:endParaRPr lang="zh-CN" altLang="en-US"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algn="l" fontAlgn="auto">
              <a:lnSpc>
                <a:spcPct val="120000"/>
              </a:lnSpc>
              <a:buNone/>
            </a:pPr>
            <a:r>
              <a:rPr lang="zh-CN" altLang="en-US"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7.</a:t>
            </a:r>
            <a:r>
              <a:rPr lang="en-US" altLang="zh-CN"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学校预算安排经费不能发放本部门员工劳务费。</a:t>
            </a:r>
            <a:endParaRPr lang="en-US" altLang="zh-CN" sz="3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0" algn="l">
              <a:buNone/>
            </a:pPr>
            <a:r>
              <a:rPr lang="en-US" altLang="zh-CN" sz="1120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sym typeface="+mn-ea"/>
              </a:rPr>
              <a:t>      </a:t>
            </a:r>
            <a:endParaRPr lang="zh-CN" altLang="en-US" sz="11200" dirty="0">
              <a:latin typeface="楷体" panose="02010609060101010101" pitchFamily="49" charset="-122"/>
              <a:ea typeface="楷体" panose="02010609060101010101" pitchFamily="49" charset="-122"/>
              <a:cs typeface="楷体" panose="02010609060101010101" pitchFamily="49" charset="-122"/>
            </a:endParaRPr>
          </a:p>
          <a:p>
            <a:pPr marL="0" indent="0">
              <a:buNone/>
            </a:pPr>
            <a:endParaRPr lang="zh-CN" altLang="en-US" sz="112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2"/>
          <a:stretch>
            <a:fillRect/>
          </a:stretch>
        </p:blipFill>
        <p:spPr>
          <a:xfrm>
            <a:off x="10041285" y="143722"/>
            <a:ext cx="1551819" cy="123794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3905" y="349250"/>
            <a:ext cx="10702290" cy="2239645"/>
          </a:xfrm>
        </p:spPr>
        <p:txBody>
          <a:bodyPr>
            <a:normAutofit/>
          </a:bodyPr>
          <a:lstStyle/>
          <a:p>
            <a:r>
              <a:rPr lang="en-US" altLang="zh-CN" sz="3200" b="1" dirty="0">
                <a:latin typeface="方正粗黑宋简体" panose="02000000000000000000" charset="-122"/>
                <a:ea typeface="方正粗黑宋简体" panose="02000000000000000000" charset="-122"/>
                <a:cs typeface="方正粗黑宋简体" panose="02000000000000000000" charset="-122"/>
              </a:rPr>
              <a:t>    </a:t>
            </a:r>
            <a:r>
              <a:rPr lang="zh-CN" altLang="zh-CN" sz="3200" b="1" dirty="0">
                <a:latin typeface="方正粗黑宋简体" panose="02000000000000000000" charset="-122"/>
                <a:ea typeface="方正粗黑宋简体" panose="02000000000000000000" charset="-122"/>
                <a:cs typeface="方正粗黑宋简体" panose="02000000000000000000" charset="-122"/>
              </a:rPr>
              <a:t>一、日常报销模块内容及注意事项</a:t>
            </a:r>
            <a:br>
              <a:rPr lang="zh-CN" altLang="zh-CN" b="1" dirty="0"/>
            </a:br>
            <a:r>
              <a:rPr lang="zh-CN" altLang="zh-CN" dirty="0"/>
              <a:t>  </a:t>
            </a:r>
            <a:r>
              <a:rPr lang="zh-CN" altLang="zh-CN" sz="3110" dirty="0"/>
              <a:t>   </a:t>
            </a:r>
            <a:r>
              <a:rPr lang="en-US" altLang="zh-CN" sz="2800" b="1" dirty="0">
                <a:latin typeface="楷体" panose="02010609060101010101" pitchFamily="49" charset="-122"/>
                <a:ea typeface="楷体" panose="02010609060101010101" pitchFamily="49" charset="-122"/>
                <a:cs typeface="楷体" panose="02010609060101010101" pitchFamily="49" charset="-122"/>
              </a:rPr>
              <a:t>(</a:t>
            </a:r>
            <a:r>
              <a:rPr lang="zh-CN" altLang="en-US" sz="2800" b="1" dirty="0">
                <a:latin typeface="楷体" panose="02010609060101010101" pitchFamily="49" charset="-122"/>
                <a:ea typeface="楷体" panose="02010609060101010101" pitchFamily="49" charset="-122"/>
                <a:cs typeface="楷体" panose="02010609060101010101" pitchFamily="49" charset="-122"/>
              </a:rPr>
              <a:t>一</a:t>
            </a:r>
            <a:r>
              <a:rPr lang="en-US" altLang="zh-CN" sz="2800" b="1" dirty="0">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tx1"/>
                </a:solidFill>
                <a:latin typeface="楷体" panose="02010609060101010101" pitchFamily="49" charset="-122"/>
                <a:ea typeface="楷体" panose="02010609060101010101" pitchFamily="49" charset="-122"/>
                <a:cs typeface="楷体" panose="02010609060101010101" pitchFamily="49" charset="-122"/>
              </a:rPr>
              <a:t>报销常见问题</a:t>
            </a:r>
            <a:endParaRPr lang="zh-CN" altLang="zh-CN"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内容占位符 2"/>
          <p:cNvSpPr>
            <a:spLocks noGrp="1"/>
          </p:cNvSpPr>
          <p:nvPr>
            <p:ph idx="1"/>
          </p:nvPr>
        </p:nvSpPr>
        <p:spPr>
          <a:xfrm>
            <a:off x="660400" y="2496185"/>
            <a:ext cx="11116310" cy="4142105"/>
          </a:xfrm>
        </p:spPr>
        <p:txBody>
          <a:bodyPr>
            <a:noAutofit/>
          </a:bodyPr>
          <a:lstStyle/>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rPr>
              <a:t>  </a:t>
            </a:r>
            <a:r>
              <a:rPr lang="en-US" sz="2700" b="1" dirty="0">
                <a:latin typeface="楷体" panose="02010609060101010101" pitchFamily="49" charset="-122"/>
                <a:ea typeface="楷体" panose="02010609060101010101" pitchFamily="49" charset="-122"/>
              </a:rPr>
              <a:t>  1.经费审批</a:t>
            </a:r>
            <a:endParaRPr lang="en-US" sz="2700" b="1" dirty="0">
              <a:latin typeface="楷体" panose="02010609060101010101" pitchFamily="49" charset="-122"/>
              <a:ea typeface="楷体" panose="02010609060101010101" pitchFamily="49" charset="-122"/>
            </a:endParaRPr>
          </a:p>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rPr>
              <a:t>    </a:t>
            </a:r>
            <a:r>
              <a:rPr lang="zh-CN" sz="2700" b="1" dirty="0">
                <a:solidFill>
                  <a:srgbClr val="0070C0"/>
                </a:solidFill>
                <a:latin typeface="楷体" panose="02010609060101010101" pitchFamily="49" charset="-122"/>
                <a:ea typeface="楷体" panose="02010609060101010101" pitchFamily="49" charset="-122"/>
              </a:rPr>
              <a:t>具体规定</a:t>
            </a:r>
            <a:r>
              <a:rPr lang="en-US" sz="2700" b="1" dirty="0">
                <a:solidFill>
                  <a:srgbClr val="0070C0"/>
                </a:solidFill>
                <a:latin typeface="楷体" panose="02010609060101010101" pitchFamily="49" charset="-122"/>
                <a:ea typeface="楷体" panose="02010609060101010101" pitchFamily="49" charset="-122"/>
                <a:sym typeface="+mn-ea"/>
              </a:rPr>
              <a:t>详见《广东财经大学经费支出审批与报销管理办法》</a:t>
            </a:r>
            <a:r>
              <a:rPr lang="en-US" sz="2700" dirty="0">
                <a:latin typeface="楷体" panose="02010609060101010101" pitchFamily="49" charset="-122"/>
                <a:ea typeface="楷体" panose="02010609060101010101" pitchFamily="49" charset="-122"/>
                <a:sym typeface="+mn-ea"/>
              </a:rPr>
              <a:t>。</a:t>
            </a:r>
            <a:endParaRPr lang="en-US" sz="2700" dirty="0">
              <a:latin typeface="楷体" panose="02010609060101010101" pitchFamily="49" charset="-122"/>
              <a:ea typeface="楷体" panose="02010609060101010101" pitchFamily="49" charset="-122"/>
              <a:sym typeface="+mn-ea"/>
            </a:endParaRPr>
          </a:p>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sym typeface="+mn-ea"/>
              </a:rPr>
              <a:t>为了实现</a:t>
            </a:r>
            <a:r>
              <a:rPr lang="en-US" sz="2700" dirty="0">
                <a:latin typeface="楷体" panose="02010609060101010101" pitchFamily="49" charset="-122"/>
                <a:ea typeface="楷体" panose="02010609060101010101" pitchFamily="49" charset="-122"/>
                <a:sym typeface="+mn-ea"/>
              </a:rPr>
              <a:t>内部控制目标</a:t>
            </a:r>
            <a:r>
              <a:rPr lang="zh-CN" altLang="en-US" sz="2700" dirty="0">
                <a:latin typeface="楷体" panose="02010609060101010101" pitchFamily="49" charset="-122"/>
                <a:ea typeface="楷体" panose="02010609060101010101" pitchFamily="49" charset="-122"/>
                <a:sym typeface="+mn-ea"/>
              </a:rPr>
              <a:t>，</a:t>
            </a:r>
            <a:r>
              <a:rPr lang="en-US" sz="2700" dirty="0">
                <a:latin typeface="楷体" panose="02010609060101010101" pitchFamily="49" charset="-122"/>
                <a:ea typeface="楷体" panose="02010609060101010101" pitchFamily="49" charset="-122"/>
              </a:rPr>
              <a:t>项目负责人</a:t>
            </a:r>
            <a:r>
              <a:rPr lang="en-US" sz="2700" dirty="0">
                <a:solidFill>
                  <a:srgbClr val="FF0000"/>
                </a:solidFill>
                <a:latin typeface="楷体" panose="02010609060101010101" pitchFamily="49" charset="-122"/>
                <a:ea typeface="楷体" panose="02010609060101010101" pitchFamily="49" charset="-122"/>
                <a:sym typeface="+mn-ea"/>
              </a:rPr>
              <a:t>自己</a:t>
            </a:r>
            <a:r>
              <a:rPr lang="en-US" sz="2700" dirty="0">
                <a:latin typeface="楷体" panose="02010609060101010101" pitchFamily="49" charset="-122"/>
                <a:ea typeface="楷体" panose="02010609060101010101" pitchFamily="49" charset="-122"/>
              </a:rPr>
              <a:t>的票据</a:t>
            </a:r>
            <a:r>
              <a:rPr lang="en-US" sz="2700" dirty="0">
                <a:solidFill>
                  <a:srgbClr val="FF0000"/>
                </a:solidFill>
                <a:latin typeface="楷体" panose="02010609060101010101" pitchFamily="49" charset="-122"/>
                <a:ea typeface="楷体" panose="02010609060101010101" pitchFamily="49" charset="-122"/>
              </a:rPr>
              <a:t>不能由自己审批</a:t>
            </a:r>
            <a:r>
              <a:rPr lang="en-US" sz="2700" dirty="0">
                <a:latin typeface="楷体" panose="02010609060101010101" pitchFamily="49" charset="-122"/>
                <a:ea typeface="楷体" panose="02010609060101010101" pitchFamily="49" charset="-122"/>
              </a:rPr>
              <a:t>，须单位负责人审批；单位负责人的票据须要书记审批，不设书记的单位须分管校领导审批。    </a:t>
            </a:r>
            <a:endParaRPr lang="en-US" sz="2700" dirty="0">
              <a:latin typeface="楷体" panose="02010609060101010101" pitchFamily="49" charset="-122"/>
              <a:ea typeface="楷体" panose="02010609060101010101" pitchFamily="49" charset="-122"/>
            </a:endParaRPr>
          </a:p>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rPr>
              <a:t>    </a:t>
            </a:r>
            <a:r>
              <a:rPr lang="zh-CN" altLang="en-US" sz="2700" dirty="0">
                <a:latin typeface="楷体" panose="02010609060101010101" pitchFamily="49" charset="-122"/>
                <a:ea typeface="楷体" panose="02010609060101010101" pitchFamily="49" charset="-122"/>
              </a:rPr>
              <a:t>审批人员须</a:t>
            </a:r>
            <a:r>
              <a:rPr lang="zh-CN" altLang="en-US" sz="2700" dirty="0">
                <a:solidFill>
                  <a:srgbClr val="FF0000"/>
                </a:solidFill>
                <a:latin typeface="楷体" panose="02010609060101010101" pitchFamily="49" charset="-122"/>
                <a:ea typeface="楷体" panose="02010609060101010101" pitchFamily="49" charset="-122"/>
              </a:rPr>
              <a:t>回避本人、配偶、直系亲属</a:t>
            </a:r>
            <a:r>
              <a:rPr lang="zh-CN" altLang="en-US" sz="2700" dirty="0">
                <a:latin typeface="楷体" panose="02010609060101010101" pitchFamily="49" charset="-122"/>
                <a:ea typeface="楷体" panose="02010609060101010101" pitchFamily="49" charset="-122"/>
              </a:rPr>
              <a:t>经办的经费支出审批业务。</a:t>
            </a:r>
            <a:endParaRPr lang="en-US" sz="2700" dirty="0">
              <a:latin typeface="楷体" panose="02010609060101010101" pitchFamily="49" charset="-122"/>
              <a:ea typeface="楷体" panose="02010609060101010101" pitchFamily="49" charset="-122"/>
            </a:endParaRPr>
          </a:p>
          <a:p>
            <a:pPr marL="0" lvl="0" indent="0" fontAlgn="auto">
              <a:lnSpc>
                <a:spcPct val="130000"/>
              </a:lnSpc>
              <a:buFont typeface="+mj-lt"/>
              <a:buNone/>
            </a:pPr>
            <a:r>
              <a:rPr lang="en-US" sz="2700" dirty="0">
                <a:latin typeface="楷体" panose="02010609060101010101" pitchFamily="49" charset="-122"/>
                <a:ea typeface="楷体" panose="02010609060101010101" pitchFamily="49" charset="-122"/>
              </a:rPr>
              <a:t>     </a:t>
            </a:r>
            <a:endParaRPr lang="en-US" sz="2700"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smtClean="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665" y="523240"/>
            <a:ext cx="11256645" cy="5866765"/>
          </a:xfrm>
        </p:spPr>
        <p:txBody>
          <a:bodyPr>
            <a:normAutofit fontScale="25000" lnSpcReduction="20000"/>
          </a:bodyPr>
          <a:lstStyle/>
          <a:p>
            <a:pPr marL="0" algn="l">
              <a:buNone/>
            </a:pPr>
            <a:r>
              <a:rPr lang="en-US" altLang="zh-CN" sz="933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sym typeface="+mn-ea"/>
              </a:rPr>
              <a:t>        </a:t>
            </a:r>
            <a:endParaRPr lang="en-US" altLang="zh-CN" sz="933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sym typeface="+mn-ea"/>
            </a:endParaRPr>
          </a:p>
          <a:p>
            <a:pPr marL="0" algn="l">
              <a:buNone/>
            </a:pPr>
            <a:r>
              <a:rPr lang="en-US" altLang="zh-CN" sz="9330" b="1" cap="all" dirty="0">
                <a:blipFill>
                  <a:blip r:embed="rId1">
                    <a:extLst>
                      <a:ext uri="{28A0092B-C50C-407E-A947-70E740481C1C}">
                        <a14:useLocalDpi xmlns:a14="http://schemas.microsoft.com/office/drawing/2010/main" val="0"/>
                      </a:ext>
                    </a:extLst>
                  </a:blip>
                  <a:tile tx="6350" ty="-127000" sx="65000" sy="64000" flip="none" algn="tl"/>
                </a:blip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11200" b="1" cap="all" dirty="0" err="1">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sym typeface="+mn-ea"/>
              </a:rPr>
              <a:t>九、其它不规范不合要求事项</a:t>
            </a:r>
            <a:endParaRPr lang="en-US" altLang="zh-CN" sz="11200" b="1" cap="all" dirty="0">
              <a:blipFill>
                <a:blip r:embed="rId1">
                  <a:extLst>
                    <a:ext uri="{28A0092B-C50C-407E-A947-70E740481C1C}">
                      <a14:useLocalDpi xmlns:a14="http://schemas.microsoft.com/office/drawing/2010/main" val="0"/>
                    </a:ext>
                  </a:extLst>
                </a:blip>
                <a:tile tx="6350" ty="-127000" sx="65000" sy="64000" flip="none" algn="tl"/>
              </a:blipFill>
              <a:latin typeface="楷体" panose="02010609060101010101" pitchFamily="49" charset="-122"/>
              <a:ea typeface="楷体" panose="02010609060101010101" pitchFamily="49" charset="-122"/>
              <a:cs typeface="方正粗黑宋简体" panose="02000000000000000000" charset="-122"/>
            </a:endParaRPr>
          </a:p>
          <a:p>
            <a:pPr marL="0" indent="0">
              <a:buNone/>
            </a:pPr>
            <a:r>
              <a:rPr lang="en-US" altLang="zh-CN" sz="933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1.报销事由不完整、不规范，报销内容与选择的报销模块不符。</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algn="l" fontAlgn="auto">
              <a:lnSpc>
                <a:spcPct val="120000"/>
              </a:lnSpc>
              <a:spcAft>
                <a:spcPts val="0"/>
              </a:spcAft>
              <a:buNone/>
            </a:pP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2.经办人签字不规范、无法辨认，冒充领导签名或盖领导签名章。</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20000"/>
              </a:lnSpc>
              <a:spcAft>
                <a:spcPts val="0"/>
              </a:spcAft>
              <a:buNone/>
            </a:pPr>
            <a:r>
              <a:rPr lang="en-US" altLang="zh-CN"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.电子发票和支付凭证不规范，订单信息仅以短信做为支付凭证依据。</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20000"/>
              </a:lnSpc>
              <a:spcAft>
                <a:spcPts val="0"/>
              </a:spcAft>
              <a:buNone/>
            </a:pPr>
            <a:r>
              <a:rPr lang="en-US" altLang="zh-CN"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.同一张电子发票重复使用或修改后使用。</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30000"/>
              </a:lnSpc>
              <a:buNone/>
            </a:pPr>
            <a:r>
              <a:rPr lang="en-US" altLang="zh-CN"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.有意化整为零报销规避审批或签定合同的。</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720090" fontAlgn="auto">
              <a:lnSpc>
                <a:spcPct val="130000"/>
              </a:lnSpc>
              <a:buNone/>
            </a:pPr>
            <a:r>
              <a:rPr lang="en-US" altLang="zh-CN"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6</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.对公转账支付给个人，发票、合同的单位与支付单位不一致。</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30000"/>
              </a:lnSpc>
              <a:buNone/>
            </a:pPr>
            <a:r>
              <a:rPr 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7</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.购买实物的发票没有验收人签名。</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30000"/>
              </a:lnSpc>
              <a:buNone/>
            </a:pPr>
            <a:r>
              <a:rPr 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8</a:t>
            </a:r>
            <a:r>
              <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.要求财务人员直接修改报销单相关信息。</a:t>
            </a: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indent="720090" fontAlgn="auto">
              <a:lnSpc>
                <a:spcPct val="120000"/>
              </a:lnSpc>
              <a:spcAft>
                <a:spcPts val="0"/>
              </a:spcAft>
              <a:buNone/>
            </a:pPr>
            <a:endParaRPr lang="zh-CN" altLang="en-US" sz="11200"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510" y="4401162"/>
            <a:ext cx="2901315" cy="970915"/>
          </a:xfrm>
          <a:prstGeom prst="rect">
            <a:avLst/>
          </a:prstGeom>
          <a:noFill/>
        </p:spPr>
        <p:txBody>
          <a:bodyPr wrap="none" rtlCol="0">
            <a:spAutoFit/>
          </a:bodyPr>
          <a:lstStyle/>
          <a:p>
            <a:r>
              <a:rPr lang="zh-CN" altLang="en-US" sz="5715" b="1" dirty="0">
                <a:solidFill>
                  <a:srgbClr val="0B9796"/>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谢   谢！</a:t>
            </a:r>
            <a:endParaRPr lang="zh-CN" altLang="en-US" sz="5715" b="1" dirty="0">
              <a:solidFill>
                <a:srgbClr val="0B9796"/>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2" name="TextBox 1"/>
          <p:cNvSpPr txBox="1"/>
          <p:nvPr/>
        </p:nvSpPr>
        <p:spPr>
          <a:xfrm>
            <a:off x="4209899" y="3370655"/>
            <a:ext cx="3086057" cy="501650"/>
          </a:xfrm>
          <a:prstGeom prst="rect">
            <a:avLst/>
          </a:prstGeom>
          <a:solidFill>
            <a:schemeClr val="bg1"/>
          </a:solidFill>
        </p:spPr>
        <p:txBody>
          <a:bodyPr wrap="square" rtlCol="0">
            <a:spAutoFit/>
          </a:bodyPr>
          <a:lstStyle/>
          <a:p>
            <a:r>
              <a:rPr lang="zh-CN" altLang="en-US" sz="2665" b="1" dirty="0">
                <a:solidFill>
                  <a:srgbClr val="0B9796"/>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厚德励学</a:t>
            </a:r>
            <a:r>
              <a:rPr lang="zh-CN" altLang="en-US" sz="2665" b="1" dirty="0">
                <a:solidFill>
                  <a:schemeClr val="accent6">
                    <a:lumMod val="50000"/>
                  </a:schemeClr>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 </a:t>
            </a:r>
            <a:r>
              <a:rPr lang="zh-CN" altLang="en-US" sz="2665" b="1" dirty="0">
                <a:solidFill>
                  <a:srgbClr val="0B9796"/>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笃行拓新</a:t>
            </a:r>
            <a:endParaRPr lang="zh-CN" altLang="en-US" sz="2665" b="1" dirty="0">
              <a:solidFill>
                <a:schemeClr val="accent6">
                  <a:lumMod val="50000"/>
                </a:schemeClr>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endParaRPr>
          </a:p>
        </p:txBody>
      </p:sp>
      <p:pic>
        <p:nvPicPr>
          <p:cNvPr id="5" name="图片 4"/>
          <p:cNvPicPr>
            <a:picLocks noChangeAspect="1"/>
          </p:cNvPicPr>
          <p:nvPr/>
        </p:nvPicPr>
        <p:blipFill>
          <a:blip r:embed="rId1"/>
          <a:stretch>
            <a:fillRect/>
          </a:stretch>
        </p:blipFill>
        <p:spPr>
          <a:xfrm>
            <a:off x="4778224" y="1050471"/>
            <a:ext cx="1949148" cy="22218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8263" y="1536573"/>
            <a:ext cx="10058400" cy="4050792"/>
          </a:xfrm>
        </p:spPr>
        <p:txBody>
          <a:bodyPr>
            <a:normAutofit/>
          </a:bodyPr>
          <a:lstStyle/>
          <a:p>
            <a:pPr marL="0" indent="0" fontAlgn="auto">
              <a:lnSpc>
                <a:spcPct val="120000"/>
              </a:lnSpc>
              <a:buNone/>
            </a:pPr>
            <a:r>
              <a:rPr lang="en-US" sz="2800" dirty="0">
                <a:latin typeface="楷体" panose="02010609060101010101" pitchFamily="49" charset="-122"/>
                <a:ea typeface="楷体" panose="02010609060101010101" pitchFamily="49" charset="-122"/>
                <a:sym typeface="+mn-ea"/>
              </a:rPr>
              <a:t>    </a:t>
            </a:r>
            <a:r>
              <a:rPr sz="2800" dirty="0">
                <a:latin typeface="楷体" panose="02010609060101010101" pitchFamily="49" charset="-122"/>
                <a:ea typeface="楷体" panose="02010609060101010101" pitchFamily="49" charset="-122"/>
                <a:sym typeface="+mn-ea"/>
              </a:rPr>
              <a:t>2.发票报销时间</a:t>
            </a:r>
            <a:endParaRPr sz="2800" dirty="0">
              <a:latin typeface="楷体" panose="02010609060101010101" pitchFamily="49" charset="-122"/>
              <a:ea typeface="楷体" panose="02010609060101010101" pitchFamily="49" charset="-122"/>
              <a:sym typeface="+mn-ea"/>
            </a:endParaRPr>
          </a:p>
          <a:p>
            <a:pPr marL="0" indent="0" fontAlgn="auto">
              <a:lnSpc>
                <a:spcPct val="120000"/>
              </a:lnSpc>
              <a:buNone/>
            </a:pPr>
            <a:r>
              <a:rPr sz="2800" dirty="0">
                <a:latin typeface="楷体" panose="02010609060101010101" pitchFamily="49" charset="-122"/>
                <a:ea typeface="楷体" panose="02010609060101010101" pitchFamily="49" charset="-122"/>
                <a:sym typeface="+mn-ea"/>
              </a:rPr>
              <a:t> </a:t>
            </a:r>
            <a:r>
              <a:rPr lang="en-US" sz="2800" dirty="0">
                <a:latin typeface="楷体" panose="02010609060101010101" pitchFamily="49" charset="-122"/>
                <a:ea typeface="楷体" panose="02010609060101010101" pitchFamily="49" charset="-122"/>
                <a:sym typeface="+mn-ea"/>
              </a:rPr>
              <a:t>   </a:t>
            </a:r>
            <a:r>
              <a:rPr sz="2800" dirty="0">
                <a:latin typeface="楷体" panose="02010609060101010101" pitchFamily="49" charset="-122"/>
                <a:ea typeface="楷体" panose="02010609060101010101" pitchFamily="49" charset="-122"/>
                <a:sym typeface="+mn-ea"/>
              </a:rPr>
              <a:t>除科研经费卡外其他项目支出的费用，</a:t>
            </a:r>
            <a:r>
              <a:rPr sz="2800" dirty="0">
                <a:solidFill>
                  <a:srgbClr val="FF0000"/>
                </a:solidFill>
                <a:latin typeface="楷体" panose="02010609060101010101" pitchFamily="49" charset="-122"/>
                <a:ea typeface="楷体" panose="02010609060101010101" pitchFamily="49" charset="-122"/>
                <a:sym typeface="+mn-ea"/>
              </a:rPr>
              <a:t>当年6月前可报销上一年度的发票</a:t>
            </a:r>
            <a:r>
              <a:rPr sz="2800" dirty="0">
                <a:latin typeface="楷体" panose="02010609060101010101" pitchFamily="49" charset="-122"/>
                <a:ea typeface="楷体" panose="02010609060101010101" pitchFamily="49" charset="-122"/>
                <a:sym typeface="+mn-ea"/>
              </a:rPr>
              <a:t>，6月后只能报销当年的发票；</a:t>
            </a:r>
            <a:endParaRPr sz="2800" dirty="0">
              <a:latin typeface="楷体" panose="02010609060101010101" pitchFamily="49" charset="-122"/>
              <a:ea typeface="楷体" panose="02010609060101010101" pitchFamily="49" charset="-122"/>
              <a:sym typeface="+mn-ea"/>
            </a:endParaRPr>
          </a:p>
          <a:p>
            <a:pPr marL="0" indent="0" fontAlgn="auto">
              <a:lnSpc>
                <a:spcPct val="120000"/>
              </a:lnSpc>
              <a:buNone/>
            </a:pPr>
            <a:r>
              <a:rPr lang="en-US" sz="2800" dirty="0">
                <a:latin typeface="楷体" panose="02010609060101010101" pitchFamily="49" charset="-122"/>
                <a:ea typeface="楷体" panose="02010609060101010101" pitchFamily="49" charset="-122"/>
                <a:sym typeface="+mn-ea"/>
              </a:rPr>
              <a:t>    </a:t>
            </a:r>
            <a:r>
              <a:rPr sz="2800" dirty="0">
                <a:latin typeface="楷体" panose="02010609060101010101" pitchFamily="49" charset="-122"/>
                <a:ea typeface="楷体" panose="02010609060101010101" pitchFamily="49" charset="-122"/>
                <a:sym typeface="+mn-ea"/>
              </a:rPr>
              <a:t>科研经费卡项目，</a:t>
            </a:r>
            <a:r>
              <a:rPr sz="2800" dirty="0">
                <a:solidFill>
                  <a:srgbClr val="0070C0"/>
                </a:solidFill>
                <a:latin typeface="楷体" panose="02010609060101010101" pitchFamily="49" charset="-122"/>
                <a:ea typeface="楷体" panose="02010609060101010101" pitchFamily="49" charset="-122"/>
                <a:sym typeface="+mn-ea"/>
              </a:rPr>
              <a:t>因部分项目资金未能及时到账</a:t>
            </a:r>
            <a:r>
              <a:rPr sz="2800" dirty="0">
                <a:latin typeface="楷体" panose="02010609060101010101" pitchFamily="49" charset="-122"/>
                <a:ea typeface="楷体" panose="02010609060101010101" pitchFamily="49" charset="-122"/>
                <a:sym typeface="+mn-ea"/>
              </a:rPr>
              <a:t>，可报销项目立项后</a:t>
            </a:r>
            <a:r>
              <a:rPr sz="2800" dirty="0">
                <a:solidFill>
                  <a:srgbClr val="FF0000"/>
                </a:solidFill>
                <a:latin typeface="楷体" panose="02010609060101010101" pitchFamily="49" charset="-122"/>
                <a:ea typeface="楷体" panose="02010609060101010101" pitchFamily="49" charset="-122"/>
                <a:sym typeface="+mn-ea"/>
              </a:rPr>
              <a:t>最近三年</a:t>
            </a:r>
            <a:r>
              <a:rPr sz="2800" dirty="0">
                <a:latin typeface="楷体" panose="02010609060101010101" pitchFamily="49" charset="-122"/>
                <a:ea typeface="楷体" panose="02010609060101010101" pitchFamily="49" charset="-122"/>
                <a:sym typeface="+mn-ea"/>
              </a:rPr>
              <a:t>的发票，如科研项目是2017年8月立项，现只能报2019、2020、2021年的发票。</a:t>
            </a:r>
            <a:endParaRPr sz="2800" dirty="0">
              <a:latin typeface="楷体" panose="02010609060101010101" pitchFamily="49" charset="-122"/>
              <a:ea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5465" y="597535"/>
            <a:ext cx="11081385" cy="5674360"/>
          </a:xfrm>
        </p:spPr>
        <p:txBody>
          <a:bodyPr>
            <a:noAutofit/>
          </a:bodyPr>
          <a:lstStyle/>
          <a:p>
            <a:pPr marL="0" indent="0" fontAlgn="auto">
              <a:lnSpc>
                <a:spcPct val="130000"/>
              </a:lnSpc>
              <a:buFont typeface="+mj-lt"/>
              <a:buNone/>
            </a:pPr>
            <a:r>
              <a:rPr lang="en-US" sz="2700" dirty="0">
                <a:latin typeface="楷体" panose="02010609060101010101" pitchFamily="49" charset="-122"/>
                <a:ea typeface="楷体" panose="02010609060101010101" pitchFamily="49" charset="-122"/>
                <a:sym typeface="+mn-ea"/>
              </a:rPr>
              <a:t>   </a:t>
            </a:r>
            <a:r>
              <a:rPr lang="en-US" altLang="zh-CN" sz="2700" dirty="0">
                <a:latin typeface="楷体" panose="02010609060101010101" pitchFamily="49" charset="-122"/>
                <a:ea typeface="楷体" panose="02010609060101010101" pitchFamily="49" charset="-122"/>
                <a:sym typeface="+mn-ea"/>
              </a:rPr>
              <a:t>    </a:t>
            </a:r>
            <a:r>
              <a:rPr lang="zh-CN" sz="2700" dirty="0">
                <a:latin typeface="楷体" panose="02010609060101010101" pitchFamily="49" charset="-122"/>
                <a:ea typeface="楷体" panose="02010609060101010101" pitchFamily="49" charset="-122"/>
                <a:sym typeface="+mn-ea"/>
              </a:rPr>
              <a:t>3.支付方式</a:t>
            </a:r>
            <a:endParaRPr lang="zh-CN" sz="2700" dirty="0">
              <a:latin typeface="楷体" panose="02010609060101010101" pitchFamily="49" charset="-122"/>
              <a:ea typeface="楷体" panose="02010609060101010101" pitchFamily="49" charset="-122"/>
              <a:sym typeface="+mn-ea"/>
            </a:endParaRPr>
          </a:p>
          <a:p>
            <a:pPr marL="0" indent="0" fontAlgn="auto">
              <a:lnSpc>
                <a:spcPct val="130000"/>
              </a:lnSpc>
              <a:buFont typeface="+mj-lt"/>
              <a:buNone/>
            </a:pPr>
            <a:r>
              <a:rPr lang="en-US" altLang="zh-CN" sz="2700" dirty="0">
                <a:latin typeface="楷体" panose="02010609060101010101" pitchFamily="49" charset="-122"/>
                <a:ea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sym typeface="+mn-ea"/>
              </a:rPr>
              <a:t>1</a:t>
            </a:r>
            <a:r>
              <a:rPr lang="zh-CN" altLang="en-US" sz="2700" dirty="0">
                <a:latin typeface="楷体" panose="02010609060101010101" pitchFamily="49" charset="-122"/>
                <a:ea typeface="楷体" panose="02010609060101010101" pitchFamily="49" charset="-122"/>
                <a:sym typeface="+mn-ea"/>
              </a:rPr>
              <a:t>）公务卡结算方式</a:t>
            </a:r>
            <a:endParaRPr lang="zh-CN" altLang="en-US" sz="2700" dirty="0">
              <a:latin typeface="楷体" panose="02010609060101010101" pitchFamily="49" charset="-122"/>
              <a:ea typeface="楷体" panose="02010609060101010101" pitchFamily="49" charset="-122"/>
              <a:sym typeface="+mn-ea"/>
            </a:endParaRPr>
          </a:p>
          <a:p>
            <a:pPr marL="0" indent="0" fontAlgn="auto">
              <a:lnSpc>
                <a:spcPct val="130000"/>
              </a:lnSpc>
              <a:buFont typeface="+mj-lt"/>
              <a:buNone/>
            </a:pPr>
            <a:r>
              <a:rPr lang="zh-CN" altLang="en-US" sz="2700" dirty="0">
                <a:latin typeface="楷体" panose="02010609060101010101" pitchFamily="49" charset="-122"/>
                <a:ea typeface="楷体" panose="02010609060101010101" pitchFamily="49" charset="-122"/>
                <a:sym typeface="+mn-ea"/>
              </a:rPr>
              <a:t> </a:t>
            </a:r>
            <a:r>
              <a:rPr lang="en-US" altLang="zh-CN" sz="2700" dirty="0">
                <a:latin typeface="楷体" panose="02010609060101010101" pitchFamily="49" charset="-122"/>
                <a:ea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sym typeface="+mn-ea"/>
              </a:rPr>
              <a:t>根据</a:t>
            </a:r>
            <a:r>
              <a:rPr lang="zh-CN" sz="2700" dirty="0">
                <a:solidFill>
                  <a:srgbClr val="0070C0"/>
                </a:solidFill>
                <a:latin typeface="楷体" panose="02010609060101010101" pitchFamily="49" charset="-122"/>
                <a:ea typeface="楷体" panose="02010609060101010101" pitchFamily="49" charset="-122"/>
                <a:sym typeface="+mn-ea"/>
              </a:rPr>
              <a:t>《关于进一步加强和深化公务卡改革工作的通知》（粤财支付〔2014〕13号）</a:t>
            </a:r>
            <a:r>
              <a:rPr lang="zh-CN" sz="2700" dirty="0">
                <a:latin typeface="楷体" panose="02010609060101010101" pitchFamily="49" charset="-122"/>
                <a:ea typeface="楷体" panose="02010609060101010101" pitchFamily="49" charset="-122"/>
                <a:sym typeface="+mn-ea"/>
              </a:rPr>
              <a:t>规定，对于纳入</a:t>
            </a:r>
            <a:r>
              <a:rPr lang="zh-CN" sz="2700" dirty="0">
                <a:solidFill>
                  <a:srgbClr val="FF0000"/>
                </a:solidFill>
                <a:latin typeface="楷体" panose="02010609060101010101" pitchFamily="49" charset="-122"/>
                <a:ea typeface="楷体" panose="02010609060101010101" pitchFamily="49" charset="-122"/>
                <a:sym typeface="+mn-ea"/>
              </a:rPr>
              <a:t>国库集中支付</a:t>
            </a:r>
            <a:r>
              <a:rPr lang="zh-CN" sz="2700" dirty="0">
                <a:latin typeface="楷体" panose="02010609060101010101" pitchFamily="49" charset="-122"/>
                <a:ea typeface="楷体" panose="02010609060101010101" pitchFamily="49" charset="-122"/>
                <a:sym typeface="+mn-ea"/>
              </a:rPr>
              <a:t>的财政性资金</a:t>
            </a:r>
            <a:r>
              <a:rPr lang="zh-CN" sz="2700" dirty="0">
                <a:solidFill>
                  <a:srgbClr val="FF0000"/>
                </a:solidFill>
                <a:latin typeface="楷体" panose="02010609060101010101" pitchFamily="49" charset="-122"/>
                <a:ea typeface="楷体" panose="02010609060101010101" pitchFamily="49" charset="-122"/>
                <a:sym typeface="+mn-ea"/>
              </a:rPr>
              <a:t>必须严格按规定实行公务卡结算</a:t>
            </a:r>
            <a:r>
              <a:rPr lang="zh-CN" sz="2700" dirty="0">
                <a:latin typeface="楷体" panose="02010609060101010101" pitchFamily="49" charset="-122"/>
                <a:ea typeface="楷体" panose="02010609060101010101" pitchFamily="49" charset="-122"/>
                <a:sym typeface="+mn-ea"/>
              </a:rPr>
              <a:t>，对于使用学校安排预算或其他自有资金，</a:t>
            </a:r>
            <a:r>
              <a:rPr lang="zh-CN" sz="2700" b="1" dirty="0">
                <a:solidFill>
                  <a:srgbClr val="FF0000"/>
                </a:solidFill>
                <a:latin typeface="楷体" panose="02010609060101010101" pitchFamily="49" charset="-122"/>
                <a:ea typeface="楷体" panose="02010609060101010101" pitchFamily="49" charset="-122"/>
                <a:sym typeface="+mn-ea"/>
              </a:rPr>
              <a:t>鼓励</a:t>
            </a:r>
            <a:r>
              <a:rPr lang="zh-CN" sz="2700" dirty="0">
                <a:latin typeface="楷体" panose="02010609060101010101" pitchFamily="49" charset="-122"/>
                <a:ea typeface="楷体" panose="02010609060101010101" pitchFamily="49" charset="-122"/>
                <a:sym typeface="+mn-ea"/>
              </a:rPr>
              <a:t>使用公务卡结算。凡使用公务卡结算的支出，可不受</a:t>
            </a:r>
            <a:r>
              <a:rPr lang="en-US" altLang="zh-CN" sz="2700" dirty="0">
                <a:latin typeface="楷体" panose="02010609060101010101" pitchFamily="49" charset="-122"/>
                <a:ea typeface="楷体" panose="02010609060101010101" pitchFamily="49" charset="-122"/>
                <a:sym typeface="+mn-ea"/>
              </a:rPr>
              <a:t>3000</a:t>
            </a:r>
            <a:r>
              <a:rPr lang="zh-CN" altLang="en-US" sz="2700" dirty="0">
                <a:latin typeface="楷体" panose="02010609060101010101" pitchFamily="49" charset="-122"/>
                <a:ea typeface="楷体" panose="02010609060101010101" pitchFamily="49" charset="-122"/>
                <a:sym typeface="+mn-ea"/>
              </a:rPr>
              <a:t>元对公转账的限制</a:t>
            </a:r>
            <a:r>
              <a:rPr lang="zh-CN" sz="2700" dirty="0">
                <a:latin typeface="楷体" panose="02010609060101010101" pitchFamily="49" charset="-122"/>
                <a:ea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sym typeface="+mn-ea"/>
              </a:rPr>
              <a:t> </a:t>
            </a:r>
            <a:endParaRPr lang="en-US" altLang="zh-CN" sz="2700" dirty="0">
              <a:latin typeface="楷体" panose="02010609060101010101" pitchFamily="49" charset="-122"/>
              <a:ea typeface="楷体" panose="02010609060101010101" pitchFamily="49" charset="-122"/>
              <a:sym typeface="+mn-ea"/>
            </a:endParaRPr>
          </a:p>
          <a:p>
            <a:pPr marL="0" indent="0" fontAlgn="auto">
              <a:lnSpc>
                <a:spcPct val="130000"/>
              </a:lnSpc>
              <a:buFont typeface="+mj-lt"/>
              <a:buNone/>
            </a:pPr>
            <a:r>
              <a:rPr lang="en-US" altLang="zh-CN" sz="2700" dirty="0">
                <a:latin typeface="楷体" panose="02010609060101010101" pitchFamily="49" charset="-122"/>
                <a:ea typeface="楷体" panose="02010609060101010101" pitchFamily="49" charset="-122"/>
                <a:sym typeface="+mn-ea"/>
              </a:rPr>
              <a:t>   </a:t>
            </a:r>
            <a:r>
              <a:rPr lang="en-US" altLang="zh-CN" sz="2700" dirty="0">
                <a:solidFill>
                  <a:srgbClr val="00B0F0"/>
                </a:solidFill>
                <a:latin typeface="楷体" panose="02010609060101010101" pitchFamily="49" charset="-122"/>
                <a:ea typeface="楷体" panose="02010609060101010101" pitchFamily="49" charset="-122"/>
                <a:sym typeface="+mn-ea"/>
              </a:rPr>
              <a:t>我校公务卡是工商银行，以628288开头。 </a:t>
            </a:r>
            <a:r>
              <a:rPr lang="en-US" altLang="zh-CN" sz="2700" dirty="0">
                <a:latin typeface="楷体" panose="02010609060101010101" pitchFamily="49" charset="-122"/>
                <a:ea typeface="楷体" panose="02010609060101010101" pitchFamily="49" charset="-122"/>
                <a:sym typeface="+mn-ea"/>
              </a:rPr>
              <a:t> </a:t>
            </a:r>
            <a:endParaRPr lang="en-US" altLang="zh-CN" sz="2700" dirty="0">
              <a:latin typeface="楷体" panose="02010609060101010101" pitchFamily="49" charset="-122"/>
              <a:ea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a:xfrm>
            <a:off x="11311255" y="6167120"/>
            <a:ext cx="640080" cy="591185"/>
          </a:xfrm>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74940" y="219922"/>
            <a:ext cx="1551819" cy="123794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4565" y="1144905"/>
            <a:ext cx="3597910" cy="4078605"/>
          </a:xfrm>
        </p:spPr>
        <p:txBody>
          <a:bodyPr/>
          <a:lstStyle/>
          <a:p>
            <a:pPr marL="0" indent="0">
              <a:buNone/>
            </a:pPr>
            <a:r>
              <a:rPr lang="zh-CN" altLang="en-US" dirty="0">
                <a:latin typeface="楷体" panose="02010609060101010101" pitchFamily="49" charset="-122"/>
                <a:ea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sym typeface="+mn-ea"/>
              </a:rPr>
              <a:t>2</a:t>
            </a:r>
            <a:r>
              <a:rPr lang="zh-CN" altLang="en-US" dirty="0">
                <a:latin typeface="楷体" panose="02010609060101010101" pitchFamily="49" charset="-122"/>
                <a:ea typeface="楷体" panose="02010609060101010101" pitchFamily="49" charset="-122"/>
                <a:sym typeface="+mn-ea"/>
              </a:rPr>
              <a:t>）</a:t>
            </a:r>
            <a:r>
              <a:rPr lang="en-US" altLang="zh-CN" dirty="0" err="1">
                <a:latin typeface="楷体" panose="02010609060101010101" pitchFamily="49" charset="-122"/>
                <a:ea typeface="楷体" panose="02010609060101010101" pitchFamily="49" charset="-122"/>
                <a:sym typeface="+mn-ea"/>
              </a:rPr>
              <a:t>除</a:t>
            </a:r>
            <a:r>
              <a:rPr lang="en-US" altLang="zh-CN" dirty="0" err="1">
                <a:solidFill>
                  <a:srgbClr val="00B0F0"/>
                </a:solidFill>
                <a:latin typeface="楷体" panose="02010609060101010101" pitchFamily="49" charset="-122"/>
                <a:ea typeface="楷体" panose="02010609060101010101" pitchFamily="49" charset="-122"/>
                <a:sym typeface="+mn-ea"/>
              </a:rPr>
              <a:t>的士费、网约车费、快递费（邮寄费</a:t>
            </a:r>
            <a:r>
              <a:rPr lang="en-US" altLang="zh-CN" dirty="0">
                <a:solidFill>
                  <a:srgbClr val="00B0F0"/>
                </a:solidFill>
                <a:latin typeface="楷体" panose="02010609060101010101" pitchFamily="49" charset="-122"/>
                <a:ea typeface="楷体" panose="02010609060101010101" pitchFamily="49" charset="-122"/>
                <a:sym typeface="+mn-ea"/>
              </a:rPr>
              <a:t>）、签证费</a:t>
            </a:r>
            <a:r>
              <a:rPr lang="en-US" altLang="zh-CN" dirty="0">
                <a:latin typeface="楷体" panose="02010609060101010101" pitchFamily="49" charset="-122"/>
                <a:ea typeface="楷体" panose="02010609060101010101" pitchFamily="49" charset="-122"/>
                <a:sym typeface="+mn-ea"/>
              </a:rPr>
              <a:t>外，其他所有</a:t>
            </a:r>
            <a:r>
              <a:rPr lang="en-US" altLang="zh-CN" dirty="0">
                <a:solidFill>
                  <a:srgbClr val="FF0000"/>
                </a:solidFill>
                <a:latin typeface="楷体" panose="02010609060101010101" pitchFamily="49" charset="-122"/>
                <a:ea typeface="楷体" panose="02010609060101010101" pitchFamily="49" charset="-122"/>
                <a:sym typeface="+mn-ea"/>
              </a:rPr>
              <a:t>财政资金支出</a:t>
            </a:r>
            <a:r>
              <a:rPr lang="en-US" altLang="zh-CN" dirty="0">
                <a:latin typeface="楷体" panose="02010609060101010101" pitchFamily="49" charset="-122"/>
                <a:ea typeface="楷体" panose="02010609060101010101" pitchFamily="49" charset="-122"/>
                <a:sym typeface="+mn-ea"/>
              </a:rPr>
              <a:t>必须通过公务卡结算，并将报销资金转回公务卡</a:t>
            </a:r>
            <a:r>
              <a:rPr lang="zh-CN" altLang="en-US" dirty="0">
                <a:latin typeface="楷体" panose="02010609060101010101" pitchFamily="49" charset="-122"/>
                <a:ea typeface="楷体" panose="02010609060101010101" pitchFamily="49" charset="-122"/>
                <a:sym typeface="+mn-ea"/>
              </a:rPr>
              <a:t>（</a:t>
            </a:r>
            <a:r>
              <a:rPr lang="en-US" altLang="zh-CN" dirty="0">
                <a:latin typeface="楷体" panose="02010609060101010101" pitchFamily="49" charset="-122"/>
                <a:ea typeface="楷体" panose="02010609060101010101" pitchFamily="49" charset="-122"/>
                <a:sym typeface="+mn-ea"/>
              </a:rPr>
              <a:t>非公务卡支付的部分金额不能转回公务</a:t>
            </a:r>
            <a:r>
              <a:rPr lang="zh-CN" altLang="en-US" dirty="0">
                <a:latin typeface="楷体" panose="02010609060101010101" pitchFamily="49" charset="-122"/>
                <a:ea typeface="楷体" panose="02010609060101010101" pitchFamily="49" charset="-122"/>
                <a:sym typeface="+mn-ea"/>
              </a:rPr>
              <a:t>卡），并附上公务卡支付凭证</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支付凭证必须显示公务卡信息，否则须附上公务卡复印件。</a:t>
            </a:r>
            <a:endParaRPr lang="en-US" altLang="zh-CN" dirty="0">
              <a:latin typeface="楷体" panose="02010609060101010101" pitchFamily="49" charset="-122"/>
              <a:ea typeface="楷体" panose="02010609060101010101" pitchFamily="49" charset="-122"/>
              <a:sym typeface="+mn-ea"/>
            </a:endParaRPr>
          </a:p>
          <a:p>
            <a:endParaRPr lang="zh-CN" alt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6" name="图片 -2147482624" descr="1638426265(1)"/>
          <p:cNvPicPr>
            <a:picLocks noChangeAspect="1"/>
          </p:cNvPicPr>
          <p:nvPr>
            <p:custDataLst>
              <p:tags r:id="rId1"/>
            </p:custDataLst>
          </p:nvPr>
        </p:nvPicPr>
        <p:blipFill>
          <a:blip r:embed="rId2"/>
          <a:stretch>
            <a:fillRect/>
          </a:stretch>
        </p:blipFill>
        <p:spPr>
          <a:xfrm>
            <a:off x="4481195" y="580390"/>
            <a:ext cx="5718175" cy="5906135"/>
          </a:xfrm>
          <a:prstGeom prst="rect">
            <a:avLst/>
          </a:prstGeom>
          <a:noFill/>
          <a:ln w="9525">
            <a:noFill/>
          </a:ln>
        </p:spPr>
      </p:pic>
      <p:pic>
        <p:nvPicPr>
          <p:cNvPr id="13324" name="Picture 10" descr="校徽设计201307014 高分辨率 合并 small"/>
          <p:cNvPicPr>
            <a:picLocks noChangeAspect="1"/>
          </p:cNvPicPr>
          <p:nvPr/>
        </p:nvPicPr>
        <p:blipFill>
          <a:blip r:embed="rId3"/>
          <a:stretch>
            <a:fillRect/>
          </a:stretch>
        </p:blipFill>
        <p:spPr>
          <a:xfrm>
            <a:off x="10041285" y="143722"/>
            <a:ext cx="1551819" cy="123794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975" y="484505"/>
            <a:ext cx="10058400" cy="757555"/>
          </a:xfrm>
        </p:spPr>
        <p:txBody>
          <a:bodyPr>
            <a:normAutofit fontScale="90000"/>
          </a:bodyPr>
          <a:lstStyle/>
          <a:p>
            <a:br>
              <a:rPr lang="zh-CN" altLang="en-US" sz="2700" dirty="0">
                <a:latin typeface="楷体" panose="02010609060101010101" pitchFamily="49" charset="-122"/>
                <a:ea typeface="楷体" panose="02010609060101010101" pitchFamily="49" charset="-122"/>
                <a:sym typeface="+mn-ea"/>
              </a:rPr>
            </a:br>
            <a:r>
              <a:rPr lang="en-US" altLang="zh-CN" sz="2700" dirty="0">
                <a:latin typeface="楷体" panose="02010609060101010101" pitchFamily="49" charset="-122"/>
                <a:ea typeface="楷体" panose="02010609060101010101" pitchFamily="49" charset="-122"/>
                <a:sym typeface="+mn-ea"/>
              </a:rPr>
              <a:t>  </a:t>
            </a:r>
            <a:br>
              <a:rPr lang="en-US" altLang="zh-CN" sz="2700" dirty="0">
                <a:latin typeface="楷体" panose="02010609060101010101" pitchFamily="49" charset="-122"/>
                <a:ea typeface="楷体" panose="02010609060101010101" pitchFamily="49" charset="-122"/>
                <a:sym typeface="+mn-ea"/>
              </a:rPr>
            </a:br>
            <a:r>
              <a:rPr lang="en-US" altLang="zh-CN" sz="2700" dirty="0">
                <a:latin typeface="楷体" panose="02010609060101010101" pitchFamily="49" charset="-122"/>
                <a:ea typeface="楷体" panose="02010609060101010101" pitchFamily="49" charset="-122"/>
                <a:sym typeface="+mn-ea"/>
              </a:rPr>
              <a:t>  </a:t>
            </a:r>
            <a:r>
              <a:rPr lang="en-US" sz="3100" dirty="0">
                <a:latin typeface="楷体" panose="02010609060101010101" pitchFamily="49" charset="-122"/>
                <a:ea typeface="楷体" panose="02010609060101010101" pitchFamily="49" charset="-122"/>
                <a:sym typeface="+mn-ea"/>
              </a:rPr>
              <a:t>4.</a:t>
            </a:r>
            <a:r>
              <a:rPr lang="zh-CN" altLang="en-US" sz="3100" dirty="0">
                <a:latin typeface="楷体" panose="02010609060101010101" pitchFamily="49" charset="-122"/>
                <a:ea typeface="楷体" panose="02010609060101010101" pitchFamily="49" charset="-122"/>
                <a:sym typeface="+mn-ea"/>
              </a:rPr>
              <a:t> 报销事由</a:t>
            </a:r>
            <a:br>
              <a:rPr lang="zh-CN" altLang="en-US" dirty="0"/>
            </a:br>
            <a:endParaRPr lang="zh-CN" altLang="en-US" dirty="0"/>
          </a:p>
        </p:txBody>
      </p:sp>
      <p:sp>
        <p:nvSpPr>
          <p:cNvPr id="3" name="内容占位符 2"/>
          <p:cNvSpPr>
            <a:spLocks noGrp="1"/>
          </p:cNvSpPr>
          <p:nvPr>
            <p:ph idx="1"/>
          </p:nvPr>
        </p:nvSpPr>
        <p:spPr>
          <a:xfrm>
            <a:off x="1088390" y="1242060"/>
            <a:ext cx="10058400" cy="4874260"/>
          </a:xfrm>
        </p:spPr>
        <p:txBody>
          <a:bodyPr>
            <a:normAutofit fontScale="92500" lnSpcReduction="10000"/>
          </a:bodyPr>
          <a:lstStyle/>
          <a:p>
            <a:pPr marL="0" indent="0">
              <a:lnSpc>
                <a:spcPct val="15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rPr>
              <a:t>  </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rPr>
              <a:t>注意事项：</a:t>
            </a:r>
            <a:r>
              <a:rPr lang="zh-CN" altLang="en-US" sz="2700" dirty="0">
                <a:latin typeface="楷体" panose="02010609060101010101" pitchFamily="49" charset="-122"/>
                <a:ea typeface="楷体" panose="02010609060101010101" pitchFamily="49" charset="-122"/>
                <a:cs typeface="楷体" panose="02010609060101010101" pitchFamily="49" charset="-122"/>
              </a:rPr>
              <a:t>科研课题报销的事由，应该注明</a:t>
            </a:r>
            <a:r>
              <a:rPr lang="en-US" altLang="zh-CN" sz="2700" dirty="0">
                <a:latin typeface="楷体" panose="02010609060101010101" pitchFamily="49" charset="-122"/>
                <a:ea typeface="楷体" panose="02010609060101010101" pitchFamily="49" charset="-122"/>
                <a:cs typeface="楷体" panose="02010609060101010101" pitchFamily="49" charset="-122"/>
              </a:rPr>
              <a:t>“</a:t>
            </a:r>
            <a:r>
              <a:rPr lang="zh-CN" altLang="en-US" sz="2700" dirty="0">
                <a:latin typeface="楷体" panose="02010609060101010101" pitchFamily="49" charset="-122"/>
                <a:ea typeface="楷体" panose="02010609060101010101" pitchFamily="49" charset="-122"/>
                <a:cs typeface="楷体" panose="02010609060101010101" pitchFamily="49" charset="-122"/>
              </a:rPr>
              <a:t>购买</a:t>
            </a:r>
            <a:r>
              <a:rPr lang="zh-CN" altLang="en-US" sz="2700" dirty="0">
                <a:solidFill>
                  <a:srgbClr val="FF0000"/>
                </a:solidFill>
                <a:latin typeface="楷体" panose="02010609060101010101" pitchFamily="49" charset="-122"/>
                <a:ea typeface="楷体" panose="02010609060101010101" pitchFamily="49" charset="-122"/>
                <a:cs typeface="楷体" panose="02010609060101010101" pitchFamily="49" charset="-122"/>
              </a:rPr>
              <a:t>科研课题</a:t>
            </a:r>
            <a:r>
              <a:rPr lang="en-US" altLang="zh-CN" sz="2700" dirty="0">
                <a:latin typeface="楷体" panose="02010609060101010101" pitchFamily="49" charset="-122"/>
                <a:ea typeface="楷体" panose="02010609060101010101" pitchFamily="49" charset="-122"/>
                <a:cs typeface="楷体" panose="02010609060101010101" pitchFamily="49" charset="-122"/>
              </a:rPr>
              <a:t>xxx”</a:t>
            </a:r>
            <a:r>
              <a:rPr lang="zh-CN" altLang="en-US" sz="2700" dirty="0">
                <a:latin typeface="楷体" panose="02010609060101010101" pitchFamily="49" charset="-122"/>
                <a:ea typeface="楷体" panose="02010609060101010101" pitchFamily="49" charset="-122"/>
                <a:cs typeface="楷体" panose="02010609060101010101" pitchFamily="49" charset="-122"/>
              </a:rPr>
              <a:t>、</a:t>
            </a:r>
            <a:r>
              <a:rPr lang="en-US" altLang="zh-CN" sz="2700" dirty="0">
                <a:latin typeface="楷体" panose="02010609060101010101" pitchFamily="49" charset="-122"/>
                <a:ea typeface="楷体" panose="02010609060101010101" pitchFamily="49" charset="-122"/>
                <a:cs typeface="楷体" panose="02010609060101010101" pitchFamily="49" charset="-122"/>
              </a:rPr>
              <a:t>“</a:t>
            </a:r>
            <a:r>
              <a:rPr lang="zh-CN" altLang="en-US" sz="27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科研课题调研</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租车费</a:t>
            </a:r>
            <a:r>
              <a:rPr lang="en-US" altLang="zh-CN" sz="2700" dirty="0">
                <a:latin typeface="楷体" panose="02010609060101010101" pitchFamily="49" charset="-122"/>
                <a:ea typeface="楷体" panose="02010609060101010101" pitchFamily="49" charset="-122"/>
                <a:cs typeface="楷体" panose="02010609060101010101" pitchFamily="49" charset="-122"/>
              </a:rPr>
              <a:t>”</a:t>
            </a:r>
            <a:r>
              <a:rPr lang="zh-CN" sz="2700" dirty="0">
                <a:latin typeface="楷体" panose="02010609060101010101" pitchFamily="49" charset="-122"/>
                <a:ea typeface="楷体" panose="02010609060101010101" pitchFamily="49" charset="-122"/>
                <a:cs typeface="楷体" panose="02010609060101010101" pitchFamily="49" charset="-122"/>
              </a:rPr>
              <a:t>等等，体现</a:t>
            </a:r>
            <a:r>
              <a:rPr lang="zh-CN" sz="2700" dirty="0">
                <a:solidFill>
                  <a:srgbClr val="FF0000"/>
                </a:solidFill>
                <a:latin typeface="楷体" panose="02010609060101010101" pitchFamily="49" charset="-122"/>
                <a:ea typeface="楷体" panose="02010609060101010101" pitchFamily="49" charset="-122"/>
                <a:cs typeface="楷体" panose="02010609060101010101" pitchFamily="49" charset="-122"/>
              </a:rPr>
              <a:t>科研项目</a:t>
            </a:r>
            <a:r>
              <a:rPr lang="zh-CN" sz="2700" dirty="0">
                <a:latin typeface="楷体" panose="02010609060101010101" pitchFamily="49" charset="-122"/>
                <a:ea typeface="楷体" panose="02010609060101010101" pitchFamily="49" charset="-122"/>
                <a:cs typeface="楷体" panose="02010609060101010101" pitchFamily="49" charset="-122"/>
              </a:rPr>
              <a:t>的相关费用支出。</a:t>
            </a:r>
            <a:endParaRPr lang="zh-CN" sz="27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700" dirty="0">
                <a:latin typeface="楷体" panose="02010609060101010101" pitchFamily="49" charset="-122"/>
                <a:ea typeface="楷体" panose="02010609060101010101" pitchFamily="49" charset="-122"/>
                <a:sym typeface="+mn-ea"/>
              </a:rPr>
              <a:t>  5.</a:t>
            </a:r>
            <a:r>
              <a:rPr lang="zh-CN" altLang="en-US" sz="2700" dirty="0">
                <a:latin typeface="楷体" panose="02010609060101010101" pitchFamily="49" charset="-122"/>
                <a:ea typeface="楷体" panose="02010609060101010101" pitchFamily="49" charset="-122"/>
                <a:sym typeface="+mn-ea"/>
              </a:rPr>
              <a:t>借款（暂付款）问题</a:t>
            </a:r>
            <a:endParaRPr lang="zh-CN" altLang="en-US" sz="2700" dirty="0">
              <a:latin typeface="楷体" panose="02010609060101010101" pitchFamily="49" charset="-122"/>
              <a:ea typeface="楷体" panose="02010609060101010101" pitchFamily="49" charset="-122"/>
              <a:sym typeface="+mn-ea"/>
            </a:endParaRPr>
          </a:p>
          <a:p>
            <a:pPr marL="0" indent="0">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具体规定详见《广东财经大学暂付款管理办法》。</a:t>
            </a:r>
            <a:endParaRPr lang="zh-CN" altLang="en-US" sz="27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700" dirty="0">
                <a:latin typeface="楷体" panose="02010609060101010101" pitchFamily="49" charset="-122"/>
                <a:ea typeface="楷体" panose="02010609060101010101" pitchFamily="49" charset="-122"/>
                <a:sym typeface="+mn-ea"/>
              </a:rPr>
              <a:t>暂付款</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原则：</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按时结算（归还）、专款专用、谁办谁还</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700" dirty="0">
              <a:latin typeface="楷体" panose="02010609060101010101" pitchFamily="49" charset="-122"/>
              <a:ea typeface="楷体" panose="02010609060101010101" pitchFamily="49" charset="-122"/>
              <a:cs typeface="楷体" panose="02010609060101010101" pitchFamily="49" charset="-122"/>
            </a:endParaRPr>
          </a:p>
          <a:p>
            <a:pPr marL="0" indent="0">
              <a:lnSpc>
                <a:spcPct val="150000"/>
              </a:lnSpc>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）任何项目的支出（除的</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士费、网约车费、快递费、邮寄费、签证费外可用现金外），金额超过3000元支出的原则上对公转账或使用公务卡支出，对公转账、没有发票的需要先借款。</a:t>
            </a:r>
            <a:endParaRPr lang="zh-CN" altLang="en-US" sz="27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7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a:buNone/>
            </a:pPr>
            <a:endParaRPr lang="zh-CN" sz="27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975" y="484505"/>
            <a:ext cx="10058400" cy="642620"/>
          </a:xfrm>
        </p:spPr>
        <p:txBody>
          <a:bodyPr>
            <a:normAutofit fontScale="90000"/>
          </a:bodyPr>
          <a:lstStyle/>
          <a:p>
            <a:br>
              <a:rPr lang="zh-CN" altLang="en-US" sz="2700" dirty="0">
                <a:latin typeface="楷体" panose="02010609060101010101" pitchFamily="49" charset="-122"/>
                <a:ea typeface="楷体" panose="02010609060101010101" pitchFamily="49" charset="-122"/>
                <a:sym typeface="+mn-ea"/>
              </a:rPr>
            </a:br>
            <a:br>
              <a:rPr lang="zh-CN" altLang="en-US"/>
            </a:br>
            <a:endParaRPr lang="zh-CN" altLang="en-US"/>
          </a:p>
        </p:txBody>
      </p:sp>
      <p:sp>
        <p:nvSpPr>
          <p:cNvPr id="3" name="内容占位符 2"/>
          <p:cNvSpPr>
            <a:spLocks noGrp="1"/>
          </p:cNvSpPr>
          <p:nvPr>
            <p:ph idx="1"/>
          </p:nvPr>
        </p:nvSpPr>
        <p:spPr>
          <a:xfrm>
            <a:off x="1088390" y="723265"/>
            <a:ext cx="10058400" cy="5076190"/>
          </a:xfrm>
        </p:spPr>
        <p:txBody>
          <a:bodyPr>
            <a:normAutofit fontScale="97500" lnSpcReduction="10000"/>
          </a:bodyPr>
          <a:lstStyle/>
          <a:p>
            <a:pPr marL="0" indent="0">
              <a:buNone/>
            </a:pPr>
            <a:r>
              <a:rPr lang="en-US" altLang="zh-CN" sz="2700" dirty="0">
                <a:latin typeface="楷体" panose="02010609060101010101" pitchFamily="49" charset="-122"/>
                <a:ea typeface="楷体" panose="02010609060101010101" pitchFamily="49" charset="-122"/>
                <a:sym typeface="+mn-ea"/>
              </a:rPr>
              <a:t> </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700" dirty="0">
              <a:latin typeface="楷体" panose="02010609060101010101" pitchFamily="49" charset="-122"/>
              <a:ea typeface="楷体" panose="02010609060101010101" pitchFamily="49" charset="-122"/>
              <a:cs typeface="楷体" panose="02010609060101010101" pitchFamily="49" charset="-122"/>
              <a:sym typeface="+mn-ea"/>
            </a:endParaRPr>
          </a:p>
          <a:p>
            <a:pPr marL="0" indent="0">
              <a:buNone/>
            </a:pP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）经办人在财务管理系统</a:t>
            </a:r>
            <a:r>
              <a:rPr lang="zh-CN" altLang="en-US" sz="2700" dirty="0">
                <a:solidFill>
                  <a:srgbClr val="00B0F0"/>
                </a:solidFill>
                <a:latin typeface="楷体" panose="02010609060101010101" pitchFamily="49" charset="-122"/>
                <a:ea typeface="楷体" panose="02010609060101010101" pitchFamily="49" charset="-122"/>
                <a:cs typeface="楷体" panose="02010609060101010101" pitchFamily="49" charset="-122"/>
                <a:sym typeface="+mn-ea"/>
              </a:rPr>
              <a:t>借款业务</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模块填写报销确认单</a:t>
            </a:r>
            <a:r>
              <a:rPr lang="zh-CN" altLang="en-US" sz="27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（一式三份，自己保留一份、交给财务处两份）</a:t>
            </a:r>
            <a:r>
              <a:rPr lang="zh-CN" altLang="en-US" sz="2700" dirty="0">
                <a:latin typeface="楷体" panose="02010609060101010101" pitchFamily="49" charset="-122"/>
                <a:ea typeface="楷体" panose="02010609060101010101" pitchFamily="49" charset="-122"/>
                <a:cs typeface="楷体" panose="02010609060101010101" pitchFamily="49" charset="-122"/>
                <a:sym typeface="+mn-ea"/>
              </a:rPr>
              <a:t>，办理好相关审批手续后，再办理借款。</a:t>
            </a:r>
            <a:r>
              <a:rPr lang="en-US" altLang="zh-CN" sz="2700" dirty="0">
                <a:latin typeface="楷体" panose="02010609060101010101" pitchFamily="49" charset="-122"/>
                <a:ea typeface="楷体" panose="02010609060101010101" pitchFamily="49" charset="-122"/>
                <a:sym typeface="+mn-ea"/>
              </a:rPr>
              <a:t> </a:t>
            </a:r>
            <a:endParaRPr lang="en-US" altLang="zh-CN" sz="2700" dirty="0">
              <a:latin typeface="楷体" panose="02010609060101010101" pitchFamily="49" charset="-122"/>
              <a:ea typeface="楷体" panose="02010609060101010101" pitchFamily="49" charset="-122"/>
              <a:sym typeface="+mn-ea"/>
            </a:endParaRPr>
          </a:p>
          <a:p>
            <a:pPr marL="0" indent="0">
              <a:buNone/>
            </a:pPr>
            <a:r>
              <a:rPr lang="en-US" altLang="zh-CN" sz="2700" dirty="0">
                <a:latin typeface="楷体" panose="02010609060101010101" pitchFamily="49" charset="-122"/>
                <a:ea typeface="楷体" panose="02010609060101010101" pitchFamily="49" charset="-122"/>
                <a:sym typeface="+mn-ea"/>
              </a:rPr>
              <a:t>     6.</a:t>
            </a:r>
            <a:r>
              <a:rPr lang="zh-CN" altLang="zh-CN" sz="2700" dirty="0">
                <a:latin typeface="楷体" panose="02010609060101010101" pitchFamily="49" charset="-122"/>
                <a:ea typeface="楷体" panose="02010609060101010101" pitchFamily="49" charset="-122"/>
                <a:sym typeface="+mn-ea"/>
              </a:rPr>
              <a:t>发票</a:t>
            </a:r>
            <a:r>
              <a:rPr lang="zh-CN" altLang="en-US" sz="2700" dirty="0">
                <a:latin typeface="楷体" panose="02010609060101010101" pitchFamily="49" charset="-122"/>
                <a:ea typeface="楷体" panose="02010609060101010101" pitchFamily="49" charset="-122"/>
                <a:sym typeface="+mn-ea"/>
              </a:rPr>
              <a:t>问题</a:t>
            </a:r>
            <a:endParaRPr lang="zh-CN" altLang="zh-CN" sz="27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zh-CN" altLang="en-US" sz="2700" dirty="0">
                <a:latin typeface="楷体" panose="02010609060101010101" pitchFamily="49" charset="-122"/>
                <a:ea typeface="楷体" panose="02010609060101010101" pitchFamily="49" charset="-122"/>
                <a:sym typeface="+mn-ea"/>
              </a:rPr>
              <a:t>  （</a:t>
            </a:r>
            <a:r>
              <a:rPr lang="en-US" altLang="zh-CN" sz="2700" dirty="0">
                <a:latin typeface="楷体" panose="02010609060101010101" pitchFamily="49" charset="-122"/>
                <a:ea typeface="楷体" panose="02010609060101010101" pitchFamily="49" charset="-122"/>
                <a:sym typeface="+mn-ea"/>
              </a:rPr>
              <a:t>1</a:t>
            </a:r>
            <a:r>
              <a:rPr lang="zh-CN" altLang="en-US" sz="2700" dirty="0">
                <a:latin typeface="楷体" panose="02010609060101010101" pitchFamily="49" charset="-122"/>
                <a:ea typeface="楷体" panose="02010609060101010101" pitchFamily="49" charset="-122"/>
                <a:sym typeface="+mn-ea"/>
              </a:rPr>
              <a:t>）</a:t>
            </a:r>
            <a:r>
              <a:rPr lang="zh-CN" altLang="zh-CN" sz="2700" dirty="0">
                <a:latin typeface="楷体" panose="02010609060101010101" pitchFamily="49" charset="-122"/>
                <a:ea typeface="楷体" panose="02010609060101010101" pitchFamily="49" charset="-122"/>
                <a:sym typeface="+mn-ea"/>
              </a:rPr>
              <a:t>发票</a:t>
            </a:r>
            <a:r>
              <a:rPr lang="zh-CN" altLang="zh-CN" sz="2700" dirty="0">
                <a:solidFill>
                  <a:srgbClr val="FF0000"/>
                </a:solidFill>
                <a:latin typeface="楷体" panose="02010609060101010101" pitchFamily="49" charset="-122"/>
                <a:ea typeface="楷体" panose="02010609060101010101" pitchFamily="49" charset="-122"/>
                <a:sym typeface="+mn-ea"/>
              </a:rPr>
              <a:t>内容写明详见清单</a:t>
            </a:r>
            <a:r>
              <a:rPr lang="zh-CN" altLang="zh-CN" sz="2700" dirty="0">
                <a:latin typeface="楷体" panose="02010609060101010101" pitchFamily="49" charset="-122"/>
                <a:ea typeface="楷体" panose="02010609060101010101" pitchFamily="49" charset="-122"/>
                <a:sym typeface="+mn-ea"/>
              </a:rPr>
              <a:t>的，须是由</a:t>
            </a:r>
            <a:r>
              <a:rPr lang="zh-CN" altLang="zh-CN" sz="2700" dirty="0">
                <a:solidFill>
                  <a:srgbClr val="FF0000"/>
                </a:solidFill>
                <a:latin typeface="楷体" panose="02010609060101010101" pitchFamily="49" charset="-122"/>
                <a:ea typeface="楷体" panose="02010609060101010101" pitchFamily="49" charset="-122"/>
                <a:sym typeface="+mn-ea"/>
              </a:rPr>
              <a:t>国税系统打印出来的清单</a:t>
            </a:r>
            <a:r>
              <a:rPr lang="zh-CN" altLang="zh-CN" sz="2700" dirty="0">
                <a:latin typeface="楷体" panose="02010609060101010101" pitchFamily="49" charset="-122"/>
                <a:ea typeface="楷体" panose="02010609060101010101" pitchFamily="49" charset="-122"/>
                <a:sym typeface="+mn-ea"/>
              </a:rPr>
              <a:t>，并有经办人和证明人签名。</a:t>
            </a:r>
            <a:endParaRPr lang="zh-CN" altLang="zh-CN" sz="27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zh-CN" altLang="zh-CN" sz="2700" dirty="0">
                <a:latin typeface="楷体" panose="02010609060101010101" pitchFamily="49" charset="-122"/>
                <a:ea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sym typeface="+mn-ea"/>
              </a:rPr>
              <a:t>2</a:t>
            </a:r>
            <a:r>
              <a:rPr lang="zh-CN" altLang="en-US" sz="2700" dirty="0">
                <a:latin typeface="楷体" panose="02010609060101010101" pitchFamily="49" charset="-122"/>
                <a:ea typeface="楷体" panose="02010609060101010101" pitchFamily="49" charset="-122"/>
                <a:sym typeface="+mn-ea"/>
              </a:rPr>
              <a:t>）</a:t>
            </a:r>
            <a:r>
              <a:rPr lang="zh-CN" altLang="zh-CN" sz="2700" dirty="0">
                <a:latin typeface="楷体" panose="02010609060101010101" pitchFamily="49" charset="-122"/>
                <a:ea typeface="楷体" panose="02010609060101010101" pitchFamily="49" charset="-122"/>
                <a:sym typeface="+mn-ea"/>
              </a:rPr>
              <a:t>票据</a:t>
            </a:r>
            <a:r>
              <a:rPr lang="zh-CN" altLang="zh-CN" sz="2700" dirty="0">
                <a:solidFill>
                  <a:srgbClr val="FF0000"/>
                </a:solidFill>
                <a:latin typeface="楷体" panose="02010609060101010101" pitchFamily="49" charset="-122"/>
                <a:ea typeface="楷体" panose="02010609060101010101" pitchFamily="49" charset="-122"/>
                <a:sym typeface="+mn-ea"/>
              </a:rPr>
              <a:t>原件丢失</a:t>
            </a:r>
            <a:r>
              <a:rPr lang="zh-CN" altLang="zh-CN" sz="2700" dirty="0">
                <a:latin typeface="楷体" panose="02010609060101010101" pitchFamily="49" charset="-122"/>
                <a:ea typeface="楷体" panose="02010609060101010101" pitchFamily="49" charset="-122"/>
                <a:sym typeface="+mn-ea"/>
              </a:rPr>
              <a:t>须向票据出具单位取得存根联或记账联复印件，加盖票据出具单位财务专用章或发票专用章，并由当事人书面说明事由，经费负责人签名方可报销。</a:t>
            </a:r>
            <a:endParaRPr lang="zh-CN" altLang="zh-CN" sz="2700" dirty="0">
              <a:latin typeface="楷体" panose="02010609060101010101" pitchFamily="49" charset="-122"/>
              <a:ea typeface="楷体" panose="02010609060101010101" pitchFamily="49" charset="-122"/>
            </a:endParaRPr>
          </a:p>
          <a:p>
            <a:pPr indent="0" defTabSz="914400" fontAlgn="auto">
              <a:lnSpc>
                <a:spcPct val="120000"/>
              </a:lnSpc>
              <a:spcBef>
                <a:spcPts val="1200"/>
              </a:spcBef>
              <a:buClr>
                <a:schemeClr val="accent1">
                  <a:lumMod val="75000"/>
                </a:schemeClr>
              </a:buClr>
              <a:buSzPct val="85000"/>
              <a:buFont typeface="+mj-lt"/>
              <a:buNone/>
            </a:pPr>
            <a:r>
              <a:rPr lang="en-US" altLang="zh-CN" sz="2700" dirty="0">
                <a:latin typeface="楷体" panose="02010609060101010101" pitchFamily="49" charset="-122"/>
                <a:ea typeface="楷体" panose="02010609060101010101" pitchFamily="49" charset="-122"/>
                <a:sym typeface="+mn-ea"/>
              </a:rPr>
              <a:t>  </a:t>
            </a:r>
            <a:r>
              <a:rPr lang="zh-CN" altLang="en-US" sz="2700" dirty="0">
                <a:latin typeface="楷体" panose="02010609060101010101" pitchFamily="49" charset="-122"/>
                <a:ea typeface="楷体" panose="02010609060101010101" pitchFamily="49" charset="-122"/>
                <a:sym typeface="+mn-ea"/>
              </a:rPr>
              <a:t>（</a:t>
            </a:r>
            <a:r>
              <a:rPr lang="en-US" altLang="zh-CN" sz="2700" dirty="0">
                <a:latin typeface="楷体" panose="02010609060101010101" pitchFamily="49" charset="-122"/>
                <a:ea typeface="楷体" panose="02010609060101010101" pitchFamily="49" charset="-122"/>
                <a:sym typeface="+mn-ea"/>
              </a:rPr>
              <a:t>3</a:t>
            </a:r>
            <a:r>
              <a:rPr lang="zh-CN" altLang="en-US" sz="2700" dirty="0">
                <a:latin typeface="楷体" panose="02010609060101010101" pitchFamily="49" charset="-122"/>
                <a:ea typeface="楷体" panose="02010609060101010101" pitchFamily="49" charset="-122"/>
                <a:sym typeface="+mn-ea"/>
              </a:rPr>
              <a:t>）预存和充值内容发票不能报销。</a:t>
            </a:r>
            <a:endParaRPr lang="zh-CN" altLang="en-US" sz="2700" dirty="0">
              <a:latin typeface="楷体" panose="02010609060101010101" pitchFamily="49" charset="-122"/>
              <a:ea typeface="楷体" panose="02010609060101010101" pitchFamily="49" charset="-122"/>
            </a:endParaRPr>
          </a:p>
          <a:p>
            <a:pPr marL="0" indent="0">
              <a:buNone/>
            </a:pPr>
            <a:endParaRPr lang="zh-CN" altLang="en-US" sz="27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dirty="0"/>
            </a:fld>
            <a:endParaRPr lang="en-US" dirty="0"/>
          </a:p>
        </p:txBody>
      </p:sp>
      <p:pic>
        <p:nvPicPr>
          <p:cNvPr id="13324" name="Picture 10" descr="校徽设计201307014 高分辨率 合并 small"/>
          <p:cNvPicPr>
            <a:picLocks noChangeAspect="1"/>
          </p:cNvPicPr>
          <p:nvPr/>
        </p:nvPicPr>
        <p:blipFill>
          <a:blip r:embed="rId1"/>
          <a:stretch>
            <a:fillRect/>
          </a:stretch>
        </p:blipFill>
        <p:spPr>
          <a:xfrm>
            <a:off x="10041285" y="143722"/>
            <a:ext cx="1551819" cy="1237948"/>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PLACING_PICTURE_USER_VIEWPORT" val="{&quot;height&quot;:8570,&quot;width&quot;:8297}"/>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UNIT_PLACING_PICTURE_USER_VIEWPORT" val="{&quot;height&quot;:12788,&quot;width&quot;:9593}"/>
</p:tagLst>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木材纹理">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TM03090434[[fn=木材纹理]]</Template>
  <TotalTime>0</TotalTime>
  <Words>7138</Words>
  <Application>WPS 演示</Application>
  <PresentationFormat>宽屏</PresentationFormat>
  <Paragraphs>364</Paragraphs>
  <Slides>41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41</vt:i4>
      </vt:variant>
    </vt:vector>
  </HeadingPairs>
  <TitlesOfParts>
    <vt:vector size="61" baseType="lpstr">
      <vt:lpstr>Arial</vt:lpstr>
      <vt:lpstr>宋体</vt:lpstr>
      <vt:lpstr>Wingdings</vt:lpstr>
      <vt:lpstr>方正小标宋_GBK</vt:lpstr>
      <vt:lpstr>Arial Unicode MS</vt:lpstr>
      <vt:lpstr>仿宋</vt:lpstr>
      <vt:lpstr>Calibri</vt:lpstr>
      <vt:lpstr>微软雅黑</vt:lpstr>
      <vt:lpstr>楷体</vt:lpstr>
      <vt:lpstr>Impact</vt:lpstr>
      <vt:lpstr>Broadway</vt:lpstr>
      <vt:lpstr>方正粗黑宋简体</vt:lpstr>
      <vt:lpstr>Rockwell Condensed</vt:lpstr>
      <vt:lpstr>方正姚体</vt:lpstr>
      <vt:lpstr>Rockwell</vt:lpstr>
      <vt:lpstr>等线</vt:lpstr>
      <vt:lpstr>仿宋_GB2312</vt:lpstr>
      <vt:lpstr>华文行楷</vt:lpstr>
      <vt:lpstr>方正舒体</vt:lpstr>
      <vt:lpstr>木材纹理</vt:lpstr>
      <vt:lpstr>PowerPoint 演示文稿</vt:lpstr>
      <vt:lpstr>目录  CONTENTS</vt:lpstr>
      <vt:lpstr>PowerPoint 演示文稿</vt:lpstr>
      <vt:lpstr>    一、日常报销模块内容及注意事项      (一)报销常见问题</vt:lpstr>
      <vt:lpstr>PowerPoint 演示文稿</vt:lpstr>
      <vt:lpstr>PowerPoint 演示文稿</vt:lpstr>
      <vt:lpstr>PowerPoint 演示文稿</vt:lpstr>
      <vt:lpstr>      4. 报销事由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JC</dc:creator>
  <cp:lastModifiedBy>zZ</cp:lastModifiedBy>
  <cp:revision>331</cp:revision>
  <dcterms:created xsi:type="dcterms:W3CDTF">2019-09-23T11:48:00Z</dcterms:created>
  <dcterms:modified xsi:type="dcterms:W3CDTF">2021-12-07T01:46:06Z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KSOSaveFontToCloudKey">
    <vt:lpwstr>335701985_cloud</vt:lpwstr>
  </property>
  <property fmtid="{D5CDD505-2E9C-101B-9397-08002B2CF9AE}" pid="4" name="ICV">
    <vt:lpwstr>8A35430FDB824133A01A0C6EB2B2DC84</vt:lpwstr>
  </property>
</Properties>
</file>